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312" r:id="rId4"/>
    <p:sldId id="313" r:id="rId5"/>
    <p:sldId id="297" r:id="rId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9252"/>
    <a:srgbClr val="C89D50"/>
    <a:srgbClr val="F79741"/>
    <a:srgbClr val="007465"/>
    <a:srgbClr val="008567"/>
    <a:srgbClr val="F7933A"/>
    <a:srgbClr val="324E8B"/>
    <a:srgbClr val="FFFFFF"/>
    <a:srgbClr val="008061"/>
    <a:srgbClr val="008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79F45-1987-4E4C-BB8A-6F3947956B1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E29FCF-4DC3-491A-BB4B-A5C4731D53F0}" type="pres">
      <dgm:prSet presAssocID="{15479F45-1987-4E4C-BB8A-6F3947956B1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855650D-E34F-4351-8165-78A9CC817199}" type="presOf" srcId="{15479F45-1987-4E4C-BB8A-6F3947956B17}" destId="{EDE29FCF-4DC3-491A-BB4B-A5C4731D53F0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438B70-A26C-4D47-8542-C92BCBC2A38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90A87B-CBEF-4FAA-8EBD-30C8664DD415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smtClean="0">
              <a:solidFill>
                <a:schemeClr val="bg1"/>
              </a:solidFill>
            </a:rPr>
            <a:t>High growth in electricity, followed by manufacturing, led to rise of IIP</a:t>
          </a:r>
          <a:endParaRPr lang="en-US" b="1" dirty="0">
            <a:solidFill>
              <a:schemeClr val="bg1"/>
            </a:solidFill>
          </a:endParaRPr>
        </a:p>
      </dgm:t>
    </dgm:pt>
    <dgm:pt modelId="{4B14A005-2B57-492E-9176-AE59DA71A083}" type="parTrans" cxnId="{412ADD00-3F7D-400B-B013-140FEA3E113B}">
      <dgm:prSet/>
      <dgm:spPr/>
      <dgm:t>
        <a:bodyPr/>
        <a:lstStyle/>
        <a:p>
          <a:endParaRPr lang="en-US"/>
        </a:p>
      </dgm:t>
    </dgm:pt>
    <dgm:pt modelId="{2079B2C6-BFFE-4176-AF99-7DE6A804AC58}" type="sibTrans" cxnId="{412ADD00-3F7D-400B-B013-140FEA3E113B}">
      <dgm:prSet/>
      <dgm:spPr/>
      <dgm:t>
        <a:bodyPr/>
        <a:lstStyle/>
        <a:p>
          <a:endParaRPr lang="en-US"/>
        </a:p>
      </dgm:t>
    </dgm:pt>
    <dgm:pt modelId="{376C9332-B7DE-498A-887E-3AA35C2A1B79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Overall </a:t>
          </a:r>
          <a:r>
            <a:rPr lang="en-US" b="1" baseline="0" dirty="0" smtClean="0">
              <a:solidFill>
                <a:schemeClr val="bg1"/>
              </a:solidFill>
            </a:rPr>
            <a:t>IIP witnessed steady growth </a:t>
          </a:r>
          <a:endParaRPr lang="en-US" b="1" dirty="0">
            <a:solidFill>
              <a:schemeClr val="bg1"/>
            </a:solidFill>
          </a:endParaRPr>
        </a:p>
      </dgm:t>
    </dgm:pt>
    <dgm:pt modelId="{6031D350-3F19-4A1B-A287-B3D83B1B1252}" type="sibTrans" cxnId="{7CE66A3E-4C77-46B5-B475-99541ABA2BE5}">
      <dgm:prSet/>
      <dgm:spPr/>
      <dgm:t>
        <a:bodyPr/>
        <a:lstStyle/>
        <a:p>
          <a:endParaRPr lang="en-US"/>
        </a:p>
      </dgm:t>
    </dgm:pt>
    <dgm:pt modelId="{C912C6F6-589F-4DA0-A55B-ED8E966FDB09}" type="parTrans" cxnId="{7CE66A3E-4C77-46B5-B475-99541ABA2BE5}">
      <dgm:prSet/>
      <dgm:spPr/>
      <dgm:t>
        <a:bodyPr/>
        <a:lstStyle/>
        <a:p>
          <a:endParaRPr lang="en-US"/>
        </a:p>
      </dgm:t>
    </dgm:pt>
    <dgm:pt modelId="{EDCAE8C7-BC79-4C24-B0C4-CE9A45525560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Infrastructure/Construction Goods, Capital Goods showcases investment cycle recovery</a:t>
          </a:r>
          <a:endParaRPr lang="en-US" b="1" dirty="0">
            <a:solidFill>
              <a:schemeClr val="bg1"/>
            </a:solidFill>
          </a:endParaRPr>
        </a:p>
      </dgm:t>
    </dgm:pt>
    <dgm:pt modelId="{469A2967-DBBA-4052-B884-8CB25FA47D86}" type="parTrans" cxnId="{E5DBD6BA-8AAB-455A-A141-D80127CE5C8A}">
      <dgm:prSet/>
      <dgm:spPr/>
      <dgm:t>
        <a:bodyPr/>
        <a:lstStyle/>
        <a:p>
          <a:endParaRPr lang="en-US"/>
        </a:p>
      </dgm:t>
    </dgm:pt>
    <dgm:pt modelId="{15C2A967-8DB1-4E1A-B2BD-D1C9D885D3D6}" type="sibTrans" cxnId="{E5DBD6BA-8AAB-455A-A141-D80127CE5C8A}">
      <dgm:prSet/>
      <dgm:spPr/>
      <dgm:t>
        <a:bodyPr/>
        <a:lstStyle/>
        <a:p>
          <a:endParaRPr lang="en-US"/>
        </a:p>
      </dgm:t>
    </dgm:pt>
    <dgm:pt modelId="{38B713DB-6842-41B1-9293-A7DDFD26911B}" type="pres">
      <dgm:prSet presAssocID="{C9438B70-A26C-4D47-8542-C92BCBC2A38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A93F11D-4DFC-4096-B5D5-58A018F565F9}" type="pres">
      <dgm:prSet presAssocID="{C9438B70-A26C-4D47-8542-C92BCBC2A38A}" presName="Name1" presStyleCnt="0"/>
      <dgm:spPr/>
    </dgm:pt>
    <dgm:pt modelId="{7B7301AA-FA2A-4AFF-93FC-8431C179DD32}" type="pres">
      <dgm:prSet presAssocID="{C9438B70-A26C-4D47-8542-C92BCBC2A38A}" presName="cycle" presStyleCnt="0"/>
      <dgm:spPr/>
    </dgm:pt>
    <dgm:pt modelId="{EEB0B8B5-4085-49B9-BD73-D5CABBDB60BB}" type="pres">
      <dgm:prSet presAssocID="{C9438B70-A26C-4D47-8542-C92BCBC2A38A}" presName="srcNode" presStyleLbl="node1" presStyleIdx="0" presStyleCnt="3"/>
      <dgm:spPr/>
    </dgm:pt>
    <dgm:pt modelId="{E44CDD99-C318-4093-B30F-EDEEC1771B3B}" type="pres">
      <dgm:prSet presAssocID="{C9438B70-A26C-4D47-8542-C92BCBC2A38A}" presName="conn" presStyleLbl="parChTrans1D2" presStyleIdx="0" presStyleCnt="1"/>
      <dgm:spPr/>
      <dgm:t>
        <a:bodyPr/>
        <a:lstStyle/>
        <a:p>
          <a:endParaRPr lang="en-US"/>
        </a:p>
      </dgm:t>
    </dgm:pt>
    <dgm:pt modelId="{BE13D08B-B4AA-481F-88A6-1F54D7C6A683}" type="pres">
      <dgm:prSet presAssocID="{C9438B70-A26C-4D47-8542-C92BCBC2A38A}" presName="extraNode" presStyleLbl="node1" presStyleIdx="0" presStyleCnt="3"/>
      <dgm:spPr/>
    </dgm:pt>
    <dgm:pt modelId="{A3259928-D07F-4913-90D2-C5D677E4EAD5}" type="pres">
      <dgm:prSet presAssocID="{C9438B70-A26C-4D47-8542-C92BCBC2A38A}" presName="dstNode" presStyleLbl="node1" presStyleIdx="0" presStyleCnt="3"/>
      <dgm:spPr/>
    </dgm:pt>
    <dgm:pt modelId="{4B0453B1-A7BA-48DA-9F31-3B93B1EDE577}" type="pres">
      <dgm:prSet presAssocID="{376C9332-B7DE-498A-887E-3AA35C2A1B7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0E639-E32C-4A10-B937-BDFBD8BCD976}" type="pres">
      <dgm:prSet presAssocID="{376C9332-B7DE-498A-887E-3AA35C2A1B79}" presName="accent_1" presStyleCnt="0"/>
      <dgm:spPr/>
    </dgm:pt>
    <dgm:pt modelId="{9B7320D7-3FF8-4AED-89B2-D2CA1DB624E1}" type="pres">
      <dgm:prSet presAssocID="{376C9332-B7DE-498A-887E-3AA35C2A1B79}" presName="accentRepeatNode" presStyleLbl="solidFgAcc1" presStyleIdx="0" presStyleCnt="3" custScaleX="51309" custScaleY="38778"/>
      <dgm:spPr/>
    </dgm:pt>
    <dgm:pt modelId="{99D627C9-9A6E-40FB-BC2D-B89E0C8A5694}" type="pres">
      <dgm:prSet presAssocID="{7790A87B-CBEF-4FAA-8EBD-30C8664DD41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9A1BE-47A4-4537-A926-58511E354732}" type="pres">
      <dgm:prSet presAssocID="{7790A87B-CBEF-4FAA-8EBD-30C8664DD415}" presName="accent_2" presStyleCnt="0"/>
      <dgm:spPr/>
    </dgm:pt>
    <dgm:pt modelId="{7FF22681-8C11-4BE3-A9AD-2918DFC57790}" type="pres">
      <dgm:prSet presAssocID="{7790A87B-CBEF-4FAA-8EBD-30C8664DD415}" presName="accentRepeatNode" presStyleLbl="solidFgAcc1" presStyleIdx="1" presStyleCnt="3" custScaleX="50731" custScaleY="57896"/>
      <dgm:spPr/>
    </dgm:pt>
    <dgm:pt modelId="{6A6262C1-748C-4456-BF9A-331037CC5458}" type="pres">
      <dgm:prSet presAssocID="{EDCAE8C7-BC79-4C24-B0C4-CE9A4552556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1EE70-A1BF-49EC-80D2-39F460CBF5DA}" type="pres">
      <dgm:prSet presAssocID="{EDCAE8C7-BC79-4C24-B0C4-CE9A45525560}" presName="accent_3" presStyleCnt="0"/>
      <dgm:spPr/>
    </dgm:pt>
    <dgm:pt modelId="{79DC703B-6E9D-4882-8FC4-EE2B59AFC12F}" type="pres">
      <dgm:prSet presAssocID="{EDCAE8C7-BC79-4C24-B0C4-CE9A45525560}" presName="accentRepeatNode" presStyleLbl="solidFgAcc1" presStyleIdx="2" presStyleCnt="3" custScaleX="54258" custScaleY="53022"/>
      <dgm:spPr/>
    </dgm:pt>
  </dgm:ptLst>
  <dgm:cxnLst>
    <dgm:cxn modelId="{E5DBD6BA-8AAB-455A-A141-D80127CE5C8A}" srcId="{C9438B70-A26C-4D47-8542-C92BCBC2A38A}" destId="{EDCAE8C7-BC79-4C24-B0C4-CE9A45525560}" srcOrd="2" destOrd="0" parTransId="{469A2967-DBBA-4052-B884-8CB25FA47D86}" sibTransId="{15C2A967-8DB1-4E1A-B2BD-D1C9D885D3D6}"/>
    <dgm:cxn modelId="{E9C85B73-1754-497A-9BE1-0C3C10F0EFD5}" type="presOf" srcId="{6031D350-3F19-4A1B-A287-B3D83B1B1252}" destId="{E44CDD99-C318-4093-B30F-EDEEC1771B3B}" srcOrd="0" destOrd="0" presId="urn:microsoft.com/office/officeart/2008/layout/VerticalCurvedList"/>
    <dgm:cxn modelId="{8C2398E5-0F4D-4D43-8460-F7BB6F1166BC}" type="presOf" srcId="{EDCAE8C7-BC79-4C24-B0C4-CE9A45525560}" destId="{6A6262C1-748C-4456-BF9A-331037CC5458}" srcOrd="0" destOrd="0" presId="urn:microsoft.com/office/officeart/2008/layout/VerticalCurvedList"/>
    <dgm:cxn modelId="{E46F1C67-A2E6-4E31-8A61-64088C2E794E}" type="presOf" srcId="{7790A87B-CBEF-4FAA-8EBD-30C8664DD415}" destId="{99D627C9-9A6E-40FB-BC2D-B89E0C8A5694}" srcOrd="0" destOrd="0" presId="urn:microsoft.com/office/officeart/2008/layout/VerticalCurvedList"/>
    <dgm:cxn modelId="{7CE66A3E-4C77-46B5-B475-99541ABA2BE5}" srcId="{C9438B70-A26C-4D47-8542-C92BCBC2A38A}" destId="{376C9332-B7DE-498A-887E-3AA35C2A1B79}" srcOrd="0" destOrd="0" parTransId="{C912C6F6-589F-4DA0-A55B-ED8E966FDB09}" sibTransId="{6031D350-3F19-4A1B-A287-B3D83B1B1252}"/>
    <dgm:cxn modelId="{733206D3-02EE-426A-A6AA-F206B60181AB}" type="presOf" srcId="{376C9332-B7DE-498A-887E-3AA35C2A1B79}" destId="{4B0453B1-A7BA-48DA-9F31-3B93B1EDE577}" srcOrd="0" destOrd="0" presId="urn:microsoft.com/office/officeart/2008/layout/VerticalCurvedList"/>
    <dgm:cxn modelId="{4E13F3DB-1D9A-4494-8403-D331B928D7B3}" type="presOf" srcId="{C9438B70-A26C-4D47-8542-C92BCBC2A38A}" destId="{38B713DB-6842-41B1-9293-A7DDFD26911B}" srcOrd="0" destOrd="0" presId="urn:microsoft.com/office/officeart/2008/layout/VerticalCurvedList"/>
    <dgm:cxn modelId="{412ADD00-3F7D-400B-B013-140FEA3E113B}" srcId="{C9438B70-A26C-4D47-8542-C92BCBC2A38A}" destId="{7790A87B-CBEF-4FAA-8EBD-30C8664DD415}" srcOrd="1" destOrd="0" parTransId="{4B14A005-2B57-492E-9176-AE59DA71A083}" sibTransId="{2079B2C6-BFFE-4176-AF99-7DE6A804AC58}"/>
    <dgm:cxn modelId="{7A1A752F-EC78-4427-B0B6-7141FD1C5D7E}" type="presParOf" srcId="{38B713DB-6842-41B1-9293-A7DDFD26911B}" destId="{3A93F11D-4DFC-4096-B5D5-58A018F565F9}" srcOrd="0" destOrd="0" presId="urn:microsoft.com/office/officeart/2008/layout/VerticalCurvedList"/>
    <dgm:cxn modelId="{3E3F3D5D-ED3A-4920-B034-D7F67012999A}" type="presParOf" srcId="{3A93F11D-4DFC-4096-B5D5-58A018F565F9}" destId="{7B7301AA-FA2A-4AFF-93FC-8431C179DD32}" srcOrd="0" destOrd="0" presId="urn:microsoft.com/office/officeart/2008/layout/VerticalCurvedList"/>
    <dgm:cxn modelId="{6D69EDE2-8447-42D3-B031-C88AD267CA24}" type="presParOf" srcId="{7B7301AA-FA2A-4AFF-93FC-8431C179DD32}" destId="{EEB0B8B5-4085-49B9-BD73-D5CABBDB60BB}" srcOrd="0" destOrd="0" presId="urn:microsoft.com/office/officeart/2008/layout/VerticalCurvedList"/>
    <dgm:cxn modelId="{A7754525-7FF9-4D93-9893-CFEC3F3A0CDE}" type="presParOf" srcId="{7B7301AA-FA2A-4AFF-93FC-8431C179DD32}" destId="{E44CDD99-C318-4093-B30F-EDEEC1771B3B}" srcOrd="1" destOrd="0" presId="urn:microsoft.com/office/officeart/2008/layout/VerticalCurvedList"/>
    <dgm:cxn modelId="{E2C5E9AB-C876-4248-82BA-85145709311D}" type="presParOf" srcId="{7B7301AA-FA2A-4AFF-93FC-8431C179DD32}" destId="{BE13D08B-B4AA-481F-88A6-1F54D7C6A683}" srcOrd="2" destOrd="0" presId="urn:microsoft.com/office/officeart/2008/layout/VerticalCurvedList"/>
    <dgm:cxn modelId="{3DB9F888-E301-4629-BCE3-1206FA239355}" type="presParOf" srcId="{7B7301AA-FA2A-4AFF-93FC-8431C179DD32}" destId="{A3259928-D07F-4913-90D2-C5D677E4EAD5}" srcOrd="3" destOrd="0" presId="urn:microsoft.com/office/officeart/2008/layout/VerticalCurvedList"/>
    <dgm:cxn modelId="{216AE765-AC3D-4AFB-B7A2-7F1C0BF34DEC}" type="presParOf" srcId="{3A93F11D-4DFC-4096-B5D5-58A018F565F9}" destId="{4B0453B1-A7BA-48DA-9F31-3B93B1EDE577}" srcOrd="1" destOrd="0" presId="urn:microsoft.com/office/officeart/2008/layout/VerticalCurvedList"/>
    <dgm:cxn modelId="{400B3DA5-337E-44A3-9F2C-7FA1AC640AF3}" type="presParOf" srcId="{3A93F11D-4DFC-4096-B5D5-58A018F565F9}" destId="{3DC0E639-E32C-4A10-B937-BDFBD8BCD976}" srcOrd="2" destOrd="0" presId="urn:microsoft.com/office/officeart/2008/layout/VerticalCurvedList"/>
    <dgm:cxn modelId="{47438D42-5F85-47B3-8922-85E713DE7BAF}" type="presParOf" srcId="{3DC0E639-E32C-4A10-B937-BDFBD8BCD976}" destId="{9B7320D7-3FF8-4AED-89B2-D2CA1DB624E1}" srcOrd="0" destOrd="0" presId="urn:microsoft.com/office/officeart/2008/layout/VerticalCurvedList"/>
    <dgm:cxn modelId="{03A3D2E0-1390-4C88-8618-0BCED968E79E}" type="presParOf" srcId="{3A93F11D-4DFC-4096-B5D5-58A018F565F9}" destId="{99D627C9-9A6E-40FB-BC2D-B89E0C8A5694}" srcOrd="3" destOrd="0" presId="urn:microsoft.com/office/officeart/2008/layout/VerticalCurvedList"/>
    <dgm:cxn modelId="{ECB14684-DDDC-4054-8DA3-E0F2E7069DD3}" type="presParOf" srcId="{3A93F11D-4DFC-4096-B5D5-58A018F565F9}" destId="{5AF9A1BE-47A4-4537-A926-58511E354732}" srcOrd="4" destOrd="0" presId="urn:microsoft.com/office/officeart/2008/layout/VerticalCurvedList"/>
    <dgm:cxn modelId="{091A4EDF-186F-4A56-9869-9D81ABBBA149}" type="presParOf" srcId="{5AF9A1BE-47A4-4537-A926-58511E354732}" destId="{7FF22681-8C11-4BE3-A9AD-2918DFC57790}" srcOrd="0" destOrd="0" presId="urn:microsoft.com/office/officeart/2008/layout/VerticalCurvedList"/>
    <dgm:cxn modelId="{9F11FFC9-19F8-41C6-A3F2-F3934FB97655}" type="presParOf" srcId="{3A93F11D-4DFC-4096-B5D5-58A018F565F9}" destId="{6A6262C1-748C-4456-BF9A-331037CC5458}" srcOrd="5" destOrd="0" presId="urn:microsoft.com/office/officeart/2008/layout/VerticalCurvedList"/>
    <dgm:cxn modelId="{FBD80D20-157A-4DE6-B0E7-E3EDA4DAAA59}" type="presParOf" srcId="{3A93F11D-4DFC-4096-B5D5-58A018F565F9}" destId="{C181EE70-A1BF-49EC-80D2-39F460CBF5DA}" srcOrd="6" destOrd="0" presId="urn:microsoft.com/office/officeart/2008/layout/VerticalCurvedList"/>
    <dgm:cxn modelId="{281D7A76-5C90-45EF-A1C3-5D0ED50ED7AD}" type="presParOf" srcId="{C181EE70-A1BF-49EC-80D2-39F460CBF5DA}" destId="{79DC703B-6E9D-4882-8FC4-EE2B59AFC1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479F45-1987-4E4C-BB8A-6F3947956B1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E29FCF-4DC3-491A-BB4B-A5C4731D53F0}" type="pres">
      <dgm:prSet presAssocID="{15479F45-1987-4E4C-BB8A-6F3947956B1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B32A9C7-547B-44D8-99EA-F4E67191FD46}" type="presOf" srcId="{15479F45-1987-4E4C-BB8A-6F3947956B17}" destId="{EDE29FCF-4DC3-491A-BB4B-A5C4731D53F0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438B70-A26C-4D47-8542-C92BCBC2A38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90A87B-CBEF-4FAA-8EBD-30C8664DD415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High growth across all use based categories except consumer non- durables</a:t>
          </a:r>
          <a:endParaRPr lang="en-US" b="1" dirty="0">
            <a:solidFill>
              <a:schemeClr val="bg1"/>
            </a:solidFill>
          </a:endParaRPr>
        </a:p>
      </dgm:t>
    </dgm:pt>
    <dgm:pt modelId="{4B14A005-2B57-492E-9176-AE59DA71A083}" type="parTrans" cxnId="{412ADD00-3F7D-400B-B013-140FEA3E113B}">
      <dgm:prSet/>
      <dgm:spPr/>
      <dgm:t>
        <a:bodyPr/>
        <a:lstStyle/>
        <a:p>
          <a:endParaRPr lang="en-US"/>
        </a:p>
      </dgm:t>
    </dgm:pt>
    <dgm:pt modelId="{2079B2C6-BFFE-4176-AF99-7DE6A804AC58}" type="sibTrans" cxnId="{412ADD00-3F7D-400B-B013-140FEA3E113B}">
      <dgm:prSet/>
      <dgm:spPr/>
      <dgm:t>
        <a:bodyPr/>
        <a:lstStyle/>
        <a:p>
          <a:endParaRPr lang="en-US"/>
        </a:p>
      </dgm:t>
    </dgm:pt>
    <dgm:pt modelId="{1A6CC199-1906-4A1C-909F-64D7C8D0C8CE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Capital goods saw highest monthly jump of 16%</a:t>
          </a:r>
          <a:endParaRPr lang="en-US" b="1" dirty="0">
            <a:solidFill>
              <a:schemeClr val="bg1"/>
            </a:solidFill>
          </a:endParaRPr>
        </a:p>
      </dgm:t>
    </dgm:pt>
    <dgm:pt modelId="{F847F9A9-DDFD-4020-BB43-D5FB1A6A3560}" type="parTrans" cxnId="{AFAC5926-0ACB-4FD7-ACEE-77D6002E4A32}">
      <dgm:prSet/>
      <dgm:spPr/>
      <dgm:t>
        <a:bodyPr/>
        <a:lstStyle/>
        <a:p>
          <a:endParaRPr lang="en-US"/>
        </a:p>
      </dgm:t>
    </dgm:pt>
    <dgm:pt modelId="{7A1DC1F8-E341-4132-B6AC-8F8714F1BCF3}" type="sibTrans" cxnId="{AFAC5926-0ACB-4FD7-ACEE-77D6002E4A32}">
      <dgm:prSet/>
      <dgm:spPr/>
      <dgm:t>
        <a:bodyPr/>
        <a:lstStyle/>
        <a:p>
          <a:endParaRPr lang="en-US"/>
        </a:p>
      </dgm:t>
    </dgm:pt>
    <dgm:pt modelId="{376C9332-B7DE-498A-887E-3AA35C2A1B79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Overall </a:t>
          </a:r>
          <a:r>
            <a:rPr lang="en-US" b="1" baseline="0" dirty="0" smtClean="0">
              <a:solidFill>
                <a:schemeClr val="bg1"/>
              </a:solidFill>
            </a:rPr>
            <a:t>IIP has recorded strong growth </a:t>
          </a:r>
          <a:endParaRPr lang="en-US" b="1" dirty="0">
            <a:solidFill>
              <a:schemeClr val="bg1"/>
            </a:solidFill>
          </a:endParaRPr>
        </a:p>
      </dgm:t>
    </dgm:pt>
    <dgm:pt modelId="{6031D350-3F19-4A1B-A287-B3D83B1B1252}" type="sibTrans" cxnId="{7CE66A3E-4C77-46B5-B475-99541ABA2BE5}">
      <dgm:prSet/>
      <dgm:spPr/>
      <dgm:t>
        <a:bodyPr/>
        <a:lstStyle/>
        <a:p>
          <a:endParaRPr lang="en-US"/>
        </a:p>
      </dgm:t>
    </dgm:pt>
    <dgm:pt modelId="{C912C6F6-589F-4DA0-A55B-ED8E966FDB09}" type="parTrans" cxnId="{7CE66A3E-4C77-46B5-B475-99541ABA2BE5}">
      <dgm:prSet/>
      <dgm:spPr/>
      <dgm:t>
        <a:bodyPr/>
        <a:lstStyle/>
        <a:p>
          <a:endParaRPr lang="en-US"/>
        </a:p>
      </dgm:t>
    </dgm:pt>
    <dgm:pt modelId="{38B713DB-6842-41B1-9293-A7DDFD26911B}" type="pres">
      <dgm:prSet presAssocID="{C9438B70-A26C-4D47-8542-C92BCBC2A38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A93F11D-4DFC-4096-B5D5-58A018F565F9}" type="pres">
      <dgm:prSet presAssocID="{C9438B70-A26C-4D47-8542-C92BCBC2A38A}" presName="Name1" presStyleCnt="0"/>
      <dgm:spPr/>
    </dgm:pt>
    <dgm:pt modelId="{7B7301AA-FA2A-4AFF-93FC-8431C179DD32}" type="pres">
      <dgm:prSet presAssocID="{C9438B70-A26C-4D47-8542-C92BCBC2A38A}" presName="cycle" presStyleCnt="0"/>
      <dgm:spPr/>
    </dgm:pt>
    <dgm:pt modelId="{EEB0B8B5-4085-49B9-BD73-D5CABBDB60BB}" type="pres">
      <dgm:prSet presAssocID="{C9438B70-A26C-4D47-8542-C92BCBC2A38A}" presName="srcNode" presStyleLbl="node1" presStyleIdx="0" presStyleCnt="3"/>
      <dgm:spPr/>
    </dgm:pt>
    <dgm:pt modelId="{E44CDD99-C318-4093-B30F-EDEEC1771B3B}" type="pres">
      <dgm:prSet presAssocID="{C9438B70-A26C-4D47-8542-C92BCBC2A38A}" presName="conn" presStyleLbl="parChTrans1D2" presStyleIdx="0" presStyleCnt="1"/>
      <dgm:spPr/>
      <dgm:t>
        <a:bodyPr/>
        <a:lstStyle/>
        <a:p>
          <a:endParaRPr lang="en-US"/>
        </a:p>
      </dgm:t>
    </dgm:pt>
    <dgm:pt modelId="{BE13D08B-B4AA-481F-88A6-1F54D7C6A683}" type="pres">
      <dgm:prSet presAssocID="{C9438B70-A26C-4D47-8542-C92BCBC2A38A}" presName="extraNode" presStyleLbl="node1" presStyleIdx="0" presStyleCnt="3"/>
      <dgm:spPr/>
    </dgm:pt>
    <dgm:pt modelId="{A3259928-D07F-4913-90D2-C5D677E4EAD5}" type="pres">
      <dgm:prSet presAssocID="{C9438B70-A26C-4D47-8542-C92BCBC2A38A}" presName="dstNode" presStyleLbl="node1" presStyleIdx="0" presStyleCnt="3"/>
      <dgm:spPr/>
    </dgm:pt>
    <dgm:pt modelId="{4B0453B1-A7BA-48DA-9F31-3B93B1EDE577}" type="pres">
      <dgm:prSet presAssocID="{376C9332-B7DE-498A-887E-3AA35C2A1B7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0E639-E32C-4A10-B937-BDFBD8BCD976}" type="pres">
      <dgm:prSet presAssocID="{376C9332-B7DE-498A-887E-3AA35C2A1B79}" presName="accent_1" presStyleCnt="0"/>
      <dgm:spPr/>
    </dgm:pt>
    <dgm:pt modelId="{9B7320D7-3FF8-4AED-89B2-D2CA1DB624E1}" type="pres">
      <dgm:prSet presAssocID="{376C9332-B7DE-498A-887E-3AA35C2A1B79}" presName="accentRepeatNode" presStyleLbl="solidFgAcc1" presStyleIdx="0" presStyleCnt="3" custScaleX="51309" custScaleY="38778"/>
      <dgm:spPr/>
    </dgm:pt>
    <dgm:pt modelId="{99D627C9-9A6E-40FB-BC2D-B89E0C8A5694}" type="pres">
      <dgm:prSet presAssocID="{7790A87B-CBEF-4FAA-8EBD-30C8664DD41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9A1BE-47A4-4537-A926-58511E354732}" type="pres">
      <dgm:prSet presAssocID="{7790A87B-CBEF-4FAA-8EBD-30C8664DD415}" presName="accent_2" presStyleCnt="0"/>
      <dgm:spPr/>
    </dgm:pt>
    <dgm:pt modelId="{7FF22681-8C11-4BE3-A9AD-2918DFC57790}" type="pres">
      <dgm:prSet presAssocID="{7790A87B-CBEF-4FAA-8EBD-30C8664DD415}" presName="accentRepeatNode" presStyleLbl="solidFgAcc1" presStyleIdx="1" presStyleCnt="3" custScaleX="50731" custScaleY="57896"/>
      <dgm:spPr/>
    </dgm:pt>
    <dgm:pt modelId="{9BE71D19-281F-4FBD-A9C0-A4B154F1A1FE}" type="pres">
      <dgm:prSet presAssocID="{1A6CC199-1906-4A1C-909F-64D7C8D0C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ABC1C-E7BB-4354-BAE0-5041366002B9}" type="pres">
      <dgm:prSet presAssocID="{1A6CC199-1906-4A1C-909F-64D7C8D0C8CE}" presName="accent_3" presStyleCnt="0"/>
      <dgm:spPr/>
    </dgm:pt>
    <dgm:pt modelId="{068FB817-F62F-4CDB-A867-7ED9731D3E24}" type="pres">
      <dgm:prSet presAssocID="{1A6CC199-1906-4A1C-909F-64D7C8D0C8CE}" presName="accentRepeatNode" presStyleLbl="solidFgAcc1" presStyleIdx="2" presStyleCnt="3" custScaleX="72902" custScaleY="41026"/>
      <dgm:spPr/>
    </dgm:pt>
  </dgm:ptLst>
  <dgm:cxnLst>
    <dgm:cxn modelId="{AFAC5926-0ACB-4FD7-ACEE-77D6002E4A32}" srcId="{C9438B70-A26C-4D47-8542-C92BCBC2A38A}" destId="{1A6CC199-1906-4A1C-909F-64D7C8D0C8CE}" srcOrd="2" destOrd="0" parTransId="{F847F9A9-DDFD-4020-BB43-D5FB1A6A3560}" sibTransId="{7A1DC1F8-E341-4132-B6AC-8F8714F1BCF3}"/>
    <dgm:cxn modelId="{3F591E88-8629-418F-BE87-DBEF2E2B1493}" type="presOf" srcId="{376C9332-B7DE-498A-887E-3AA35C2A1B79}" destId="{4B0453B1-A7BA-48DA-9F31-3B93B1EDE577}" srcOrd="0" destOrd="0" presId="urn:microsoft.com/office/officeart/2008/layout/VerticalCurvedList"/>
    <dgm:cxn modelId="{16C364D5-0BC9-4C8B-AB93-680B2426976F}" type="presOf" srcId="{6031D350-3F19-4A1B-A287-B3D83B1B1252}" destId="{E44CDD99-C318-4093-B30F-EDEEC1771B3B}" srcOrd="0" destOrd="0" presId="urn:microsoft.com/office/officeart/2008/layout/VerticalCurvedList"/>
    <dgm:cxn modelId="{B2254D45-6251-4ECA-892B-15EA7E74C006}" type="presOf" srcId="{7790A87B-CBEF-4FAA-8EBD-30C8664DD415}" destId="{99D627C9-9A6E-40FB-BC2D-B89E0C8A5694}" srcOrd="0" destOrd="0" presId="urn:microsoft.com/office/officeart/2008/layout/VerticalCurvedList"/>
    <dgm:cxn modelId="{CA8A7296-6706-4AB5-BE1D-3371D0B62E09}" type="presOf" srcId="{1A6CC199-1906-4A1C-909F-64D7C8D0C8CE}" destId="{9BE71D19-281F-4FBD-A9C0-A4B154F1A1FE}" srcOrd="0" destOrd="0" presId="urn:microsoft.com/office/officeart/2008/layout/VerticalCurvedList"/>
    <dgm:cxn modelId="{412ADD00-3F7D-400B-B013-140FEA3E113B}" srcId="{C9438B70-A26C-4D47-8542-C92BCBC2A38A}" destId="{7790A87B-CBEF-4FAA-8EBD-30C8664DD415}" srcOrd="1" destOrd="0" parTransId="{4B14A005-2B57-492E-9176-AE59DA71A083}" sibTransId="{2079B2C6-BFFE-4176-AF99-7DE6A804AC58}"/>
    <dgm:cxn modelId="{7CE66A3E-4C77-46B5-B475-99541ABA2BE5}" srcId="{C9438B70-A26C-4D47-8542-C92BCBC2A38A}" destId="{376C9332-B7DE-498A-887E-3AA35C2A1B79}" srcOrd="0" destOrd="0" parTransId="{C912C6F6-589F-4DA0-A55B-ED8E966FDB09}" sibTransId="{6031D350-3F19-4A1B-A287-B3D83B1B1252}"/>
    <dgm:cxn modelId="{F7F1B221-5340-4F47-AC43-E3A183064BFF}" type="presOf" srcId="{C9438B70-A26C-4D47-8542-C92BCBC2A38A}" destId="{38B713DB-6842-41B1-9293-A7DDFD26911B}" srcOrd="0" destOrd="0" presId="urn:microsoft.com/office/officeart/2008/layout/VerticalCurvedList"/>
    <dgm:cxn modelId="{2E805F9E-F9F0-4C9F-BE5B-D0EFF6ECED90}" type="presParOf" srcId="{38B713DB-6842-41B1-9293-A7DDFD26911B}" destId="{3A93F11D-4DFC-4096-B5D5-58A018F565F9}" srcOrd="0" destOrd="0" presId="urn:microsoft.com/office/officeart/2008/layout/VerticalCurvedList"/>
    <dgm:cxn modelId="{0114DAD4-2FE0-480C-9944-3EE7DB543C92}" type="presParOf" srcId="{3A93F11D-4DFC-4096-B5D5-58A018F565F9}" destId="{7B7301AA-FA2A-4AFF-93FC-8431C179DD32}" srcOrd="0" destOrd="0" presId="urn:microsoft.com/office/officeart/2008/layout/VerticalCurvedList"/>
    <dgm:cxn modelId="{82C12B69-957B-4BA9-92BD-D76616C8B391}" type="presParOf" srcId="{7B7301AA-FA2A-4AFF-93FC-8431C179DD32}" destId="{EEB0B8B5-4085-49B9-BD73-D5CABBDB60BB}" srcOrd="0" destOrd="0" presId="urn:microsoft.com/office/officeart/2008/layout/VerticalCurvedList"/>
    <dgm:cxn modelId="{EEF2A0C8-B361-475F-BC0F-F247DF8402E2}" type="presParOf" srcId="{7B7301AA-FA2A-4AFF-93FC-8431C179DD32}" destId="{E44CDD99-C318-4093-B30F-EDEEC1771B3B}" srcOrd="1" destOrd="0" presId="urn:microsoft.com/office/officeart/2008/layout/VerticalCurvedList"/>
    <dgm:cxn modelId="{3076D072-4EAA-4791-B3DA-988515658826}" type="presParOf" srcId="{7B7301AA-FA2A-4AFF-93FC-8431C179DD32}" destId="{BE13D08B-B4AA-481F-88A6-1F54D7C6A683}" srcOrd="2" destOrd="0" presId="urn:microsoft.com/office/officeart/2008/layout/VerticalCurvedList"/>
    <dgm:cxn modelId="{54214993-CEA1-4B1A-8754-312F53D688F8}" type="presParOf" srcId="{7B7301AA-FA2A-4AFF-93FC-8431C179DD32}" destId="{A3259928-D07F-4913-90D2-C5D677E4EAD5}" srcOrd="3" destOrd="0" presId="urn:microsoft.com/office/officeart/2008/layout/VerticalCurvedList"/>
    <dgm:cxn modelId="{80DC3B30-0706-48E0-AE05-C99F4FAF3497}" type="presParOf" srcId="{3A93F11D-4DFC-4096-B5D5-58A018F565F9}" destId="{4B0453B1-A7BA-48DA-9F31-3B93B1EDE577}" srcOrd="1" destOrd="0" presId="urn:microsoft.com/office/officeart/2008/layout/VerticalCurvedList"/>
    <dgm:cxn modelId="{790FED9C-C523-4751-BD8B-CD5DD184C7B3}" type="presParOf" srcId="{3A93F11D-4DFC-4096-B5D5-58A018F565F9}" destId="{3DC0E639-E32C-4A10-B937-BDFBD8BCD976}" srcOrd="2" destOrd="0" presId="urn:microsoft.com/office/officeart/2008/layout/VerticalCurvedList"/>
    <dgm:cxn modelId="{A1C9197D-4890-42CF-AF97-A1981420875B}" type="presParOf" srcId="{3DC0E639-E32C-4A10-B937-BDFBD8BCD976}" destId="{9B7320D7-3FF8-4AED-89B2-D2CA1DB624E1}" srcOrd="0" destOrd="0" presId="urn:microsoft.com/office/officeart/2008/layout/VerticalCurvedList"/>
    <dgm:cxn modelId="{048031EF-B87E-4AEB-87C4-90887C1134BC}" type="presParOf" srcId="{3A93F11D-4DFC-4096-B5D5-58A018F565F9}" destId="{99D627C9-9A6E-40FB-BC2D-B89E0C8A5694}" srcOrd="3" destOrd="0" presId="urn:microsoft.com/office/officeart/2008/layout/VerticalCurvedList"/>
    <dgm:cxn modelId="{849D86DF-A2CA-4425-B581-4AC0A195E14F}" type="presParOf" srcId="{3A93F11D-4DFC-4096-B5D5-58A018F565F9}" destId="{5AF9A1BE-47A4-4537-A926-58511E354732}" srcOrd="4" destOrd="0" presId="urn:microsoft.com/office/officeart/2008/layout/VerticalCurvedList"/>
    <dgm:cxn modelId="{C5C4D729-221A-4918-9A58-079D8E7C9A16}" type="presParOf" srcId="{5AF9A1BE-47A4-4537-A926-58511E354732}" destId="{7FF22681-8C11-4BE3-A9AD-2918DFC57790}" srcOrd="0" destOrd="0" presId="urn:microsoft.com/office/officeart/2008/layout/VerticalCurvedList"/>
    <dgm:cxn modelId="{A805066C-19BA-440C-B385-6E0C851E83EE}" type="presParOf" srcId="{3A93F11D-4DFC-4096-B5D5-58A018F565F9}" destId="{9BE71D19-281F-4FBD-A9C0-A4B154F1A1FE}" srcOrd="5" destOrd="0" presId="urn:microsoft.com/office/officeart/2008/layout/VerticalCurvedList"/>
    <dgm:cxn modelId="{E1E07FDF-93B2-4F18-920C-6ADFFD4508DB}" type="presParOf" srcId="{3A93F11D-4DFC-4096-B5D5-58A018F565F9}" destId="{42AABC1C-E7BB-4354-BAE0-5041366002B9}" srcOrd="6" destOrd="0" presId="urn:microsoft.com/office/officeart/2008/layout/VerticalCurvedList"/>
    <dgm:cxn modelId="{351FA9D0-6121-4153-96F5-EC9186ED5FC2}" type="presParOf" srcId="{42AABC1C-E7BB-4354-BAE0-5041366002B9}" destId="{068FB817-F62F-4CDB-A867-7ED9731D3E2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479F45-1987-4E4C-BB8A-6F3947956B1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E29FCF-4DC3-491A-BB4B-A5C4731D53F0}" type="pres">
      <dgm:prSet presAssocID="{15479F45-1987-4E4C-BB8A-6F3947956B1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5775379-91FF-4018-8B8A-882A64B6ACF7}" type="presOf" srcId="{15479F45-1987-4E4C-BB8A-6F3947956B17}" destId="{EDE29FCF-4DC3-491A-BB4B-A5C4731D53F0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438B70-A26C-4D47-8542-C92BCBC2A38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90A87B-CBEF-4FAA-8EBD-30C8664DD415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High growth across all sectors and use based categories</a:t>
          </a:r>
          <a:endParaRPr lang="en-US" b="1" dirty="0">
            <a:solidFill>
              <a:schemeClr val="bg1"/>
            </a:solidFill>
          </a:endParaRPr>
        </a:p>
      </dgm:t>
    </dgm:pt>
    <dgm:pt modelId="{4B14A005-2B57-492E-9176-AE59DA71A083}" type="parTrans" cxnId="{412ADD00-3F7D-400B-B013-140FEA3E113B}">
      <dgm:prSet/>
      <dgm:spPr/>
      <dgm:t>
        <a:bodyPr/>
        <a:lstStyle/>
        <a:p>
          <a:endParaRPr lang="en-US"/>
        </a:p>
      </dgm:t>
    </dgm:pt>
    <dgm:pt modelId="{2079B2C6-BFFE-4176-AF99-7DE6A804AC58}" type="sibTrans" cxnId="{412ADD00-3F7D-400B-B013-140FEA3E113B}">
      <dgm:prSet/>
      <dgm:spPr/>
      <dgm:t>
        <a:bodyPr/>
        <a:lstStyle/>
        <a:p>
          <a:endParaRPr lang="en-US"/>
        </a:p>
      </dgm:t>
    </dgm:pt>
    <dgm:pt modelId="{376C9332-B7DE-498A-887E-3AA35C2A1B79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Overall </a:t>
          </a:r>
          <a:r>
            <a:rPr lang="en-US" b="1" baseline="0" dirty="0" smtClean="0">
              <a:solidFill>
                <a:schemeClr val="bg1"/>
              </a:solidFill>
            </a:rPr>
            <a:t>IIP has growth slows, but future outlook looks promising M-o-M  growth trends points towards steep growth</a:t>
          </a:r>
          <a:endParaRPr lang="en-US" b="1" dirty="0">
            <a:solidFill>
              <a:schemeClr val="bg1"/>
            </a:solidFill>
          </a:endParaRPr>
        </a:p>
      </dgm:t>
    </dgm:pt>
    <dgm:pt modelId="{6031D350-3F19-4A1B-A287-B3D83B1B1252}" type="sibTrans" cxnId="{7CE66A3E-4C77-46B5-B475-99541ABA2BE5}">
      <dgm:prSet/>
      <dgm:spPr/>
      <dgm:t>
        <a:bodyPr/>
        <a:lstStyle/>
        <a:p>
          <a:endParaRPr lang="en-US"/>
        </a:p>
      </dgm:t>
    </dgm:pt>
    <dgm:pt modelId="{C912C6F6-589F-4DA0-A55B-ED8E966FDB09}" type="parTrans" cxnId="{7CE66A3E-4C77-46B5-B475-99541ABA2BE5}">
      <dgm:prSet/>
      <dgm:spPr/>
      <dgm:t>
        <a:bodyPr/>
        <a:lstStyle/>
        <a:p>
          <a:endParaRPr lang="en-US"/>
        </a:p>
      </dgm:t>
    </dgm:pt>
    <dgm:pt modelId="{961E37EE-47B7-417C-9847-6645F1A0BA85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Industrial sector is expected to continue on its robust development trajectory in the future, supported by government’s fiscal and monetary policy</a:t>
          </a:r>
          <a:endParaRPr lang="en-US" b="1" dirty="0">
            <a:solidFill>
              <a:schemeClr val="bg1"/>
            </a:solidFill>
          </a:endParaRPr>
        </a:p>
      </dgm:t>
    </dgm:pt>
    <dgm:pt modelId="{DB392745-2EF9-4F59-B39C-351BEBEF308A}" type="parTrans" cxnId="{FB1F0F8F-8A74-4CEB-9E68-B590AC4EE8FF}">
      <dgm:prSet/>
      <dgm:spPr/>
      <dgm:t>
        <a:bodyPr/>
        <a:lstStyle/>
        <a:p>
          <a:endParaRPr lang="en-US"/>
        </a:p>
      </dgm:t>
    </dgm:pt>
    <dgm:pt modelId="{CE21DA14-A9EA-4FBE-90EA-AF924AEACC3A}" type="sibTrans" cxnId="{FB1F0F8F-8A74-4CEB-9E68-B590AC4EE8FF}">
      <dgm:prSet/>
      <dgm:spPr/>
      <dgm:t>
        <a:bodyPr/>
        <a:lstStyle/>
        <a:p>
          <a:endParaRPr lang="en-US"/>
        </a:p>
      </dgm:t>
    </dgm:pt>
    <dgm:pt modelId="{38B713DB-6842-41B1-9293-A7DDFD26911B}" type="pres">
      <dgm:prSet presAssocID="{C9438B70-A26C-4D47-8542-C92BCBC2A38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A93F11D-4DFC-4096-B5D5-58A018F565F9}" type="pres">
      <dgm:prSet presAssocID="{C9438B70-A26C-4D47-8542-C92BCBC2A38A}" presName="Name1" presStyleCnt="0"/>
      <dgm:spPr/>
    </dgm:pt>
    <dgm:pt modelId="{7B7301AA-FA2A-4AFF-93FC-8431C179DD32}" type="pres">
      <dgm:prSet presAssocID="{C9438B70-A26C-4D47-8542-C92BCBC2A38A}" presName="cycle" presStyleCnt="0"/>
      <dgm:spPr/>
    </dgm:pt>
    <dgm:pt modelId="{EEB0B8B5-4085-49B9-BD73-D5CABBDB60BB}" type="pres">
      <dgm:prSet presAssocID="{C9438B70-A26C-4D47-8542-C92BCBC2A38A}" presName="srcNode" presStyleLbl="node1" presStyleIdx="0" presStyleCnt="3"/>
      <dgm:spPr/>
    </dgm:pt>
    <dgm:pt modelId="{E44CDD99-C318-4093-B30F-EDEEC1771B3B}" type="pres">
      <dgm:prSet presAssocID="{C9438B70-A26C-4D47-8542-C92BCBC2A38A}" presName="conn" presStyleLbl="parChTrans1D2" presStyleIdx="0" presStyleCnt="1"/>
      <dgm:spPr/>
      <dgm:t>
        <a:bodyPr/>
        <a:lstStyle/>
        <a:p>
          <a:endParaRPr lang="en-US"/>
        </a:p>
      </dgm:t>
    </dgm:pt>
    <dgm:pt modelId="{BE13D08B-B4AA-481F-88A6-1F54D7C6A683}" type="pres">
      <dgm:prSet presAssocID="{C9438B70-A26C-4D47-8542-C92BCBC2A38A}" presName="extraNode" presStyleLbl="node1" presStyleIdx="0" presStyleCnt="3"/>
      <dgm:spPr/>
    </dgm:pt>
    <dgm:pt modelId="{A3259928-D07F-4913-90D2-C5D677E4EAD5}" type="pres">
      <dgm:prSet presAssocID="{C9438B70-A26C-4D47-8542-C92BCBC2A38A}" presName="dstNode" presStyleLbl="node1" presStyleIdx="0" presStyleCnt="3"/>
      <dgm:spPr/>
    </dgm:pt>
    <dgm:pt modelId="{4B0453B1-A7BA-48DA-9F31-3B93B1EDE577}" type="pres">
      <dgm:prSet presAssocID="{376C9332-B7DE-498A-887E-3AA35C2A1B7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0E639-E32C-4A10-B937-BDFBD8BCD976}" type="pres">
      <dgm:prSet presAssocID="{376C9332-B7DE-498A-887E-3AA35C2A1B79}" presName="accent_1" presStyleCnt="0"/>
      <dgm:spPr/>
    </dgm:pt>
    <dgm:pt modelId="{9B7320D7-3FF8-4AED-89B2-D2CA1DB624E1}" type="pres">
      <dgm:prSet presAssocID="{376C9332-B7DE-498A-887E-3AA35C2A1B79}" presName="accentRepeatNode" presStyleLbl="solidFgAcc1" presStyleIdx="0" presStyleCnt="3" custScaleX="51309" custScaleY="49995"/>
      <dgm:spPr/>
    </dgm:pt>
    <dgm:pt modelId="{99D627C9-9A6E-40FB-BC2D-B89E0C8A5694}" type="pres">
      <dgm:prSet presAssocID="{7790A87B-CBEF-4FAA-8EBD-30C8664DD41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9A1BE-47A4-4537-A926-58511E354732}" type="pres">
      <dgm:prSet presAssocID="{7790A87B-CBEF-4FAA-8EBD-30C8664DD415}" presName="accent_2" presStyleCnt="0"/>
      <dgm:spPr/>
    </dgm:pt>
    <dgm:pt modelId="{7FF22681-8C11-4BE3-A9AD-2918DFC57790}" type="pres">
      <dgm:prSet presAssocID="{7790A87B-CBEF-4FAA-8EBD-30C8664DD415}" presName="accentRepeatNode" presStyleLbl="solidFgAcc1" presStyleIdx="1" presStyleCnt="3" custScaleX="61950" custScaleY="57896"/>
      <dgm:spPr/>
    </dgm:pt>
    <dgm:pt modelId="{233512B0-B266-429E-83F3-BA83C26DC945}" type="pres">
      <dgm:prSet presAssocID="{961E37EE-47B7-417C-9847-6645F1A0BA8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13F04-B269-4CE9-A3E7-E7353D232C2B}" type="pres">
      <dgm:prSet presAssocID="{961E37EE-47B7-417C-9847-6645F1A0BA85}" presName="accent_3" presStyleCnt="0"/>
      <dgm:spPr/>
    </dgm:pt>
    <dgm:pt modelId="{BDAEC50D-9C38-4895-8CBB-E05BFDF04206}" type="pres">
      <dgm:prSet presAssocID="{961E37EE-47B7-417C-9847-6645F1A0BA85}" presName="accentRepeatNode" presStyleLbl="solidFgAcc1" presStyleIdx="2" presStyleCnt="3" custScaleX="60990" custScaleY="59742"/>
      <dgm:spPr/>
    </dgm:pt>
  </dgm:ptLst>
  <dgm:cxnLst>
    <dgm:cxn modelId="{54A9B8A2-88CB-4E11-9CA8-CB4F8E048C62}" type="presOf" srcId="{376C9332-B7DE-498A-887E-3AA35C2A1B79}" destId="{4B0453B1-A7BA-48DA-9F31-3B93B1EDE577}" srcOrd="0" destOrd="0" presId="urn:microsoft.com/office/officeart/2008/layout/VerticalCurvedList"/>
    <dgm:cxn modelId="{CF472559-979C-4E63-AB34-9340365DF029}" type="presOf" srcId="{C9438B70-A26C-4D47-8542-C92BCBC2A38A}" destId="{38B713DB-6842-41B1-9293-A7DDFD26911B}" srcOrd="0" destOrd="0" presId="urn:microsoft.com/office/officeart/2008/layout/VerticalCurvedList"/>
    <dgm:cxn modelId="{F1DB5906-84C5-4DD2-BDCB-02F3A2C85B72}" type="presOf" srcId="{961E37EE-47B7-417C-9847-6645F1A0BA85}" destId="{233512B0-B266-429E-83F3-BA83C26DC945}" srcOrd="0" destOrd="0" presId="urn:microsoft.com/office/officeart/2008/layout/VerticalCurvedList"/>
    <dgm:cxn modelId="{412ADD00-3F7D-400B-B013-140FEA3E113B}" srcId="{C9438B70-A26C-4D47-8542-C92BCBC2A38A}" destId="{7790A87B-CBEF-4FAA-8EBD-30C8664DD415}" srcOrd="1" destOrd="0" parTransId="{4B14A005-2B57-492E-9176-AE59DA71A083}" sibTransId="{2079B2C6-BFFE-4176-AF99-7DE6A804AC58}"/>
    <dgm:cxn modelId="{11E7FBAF-2879-43C6-97B4-CC8EDEC868E1}" type="presOf" srcId="{6031D350-3F19-4A1B-A287-B3D83B1B1252}" destId="{E44CDD99-C318-4093-B30F-EDEEC1771B3B}" srcOrd="0" destOrd="0" presId="urn:microsoft.com/office/officeart/2008/layout/VerticalCurvedList"/>
    <dgm:cxn modelId="{FB1F0F8F-8A74-4CEB-9E68-B590AC4EE8FF}" srcId="{C9438B70-A26C-4D47-8542-C92BCBC2A38A}" destId="{961E37EE-47B7-417C-9847-6645F1A0BA85}" srcOrd="2" destOrd="0" parTransId="{DB392745-2EF9-4F59-B39C-351BEBEF308A}" sibTransId="{CE21DA14-A9EA-4FBE-90EA-AF924AEACC3A}"/>
    <dgm:cxn modelId="{24B6F1FA-68A3-4B83-B899-01773D0E7AFC}" type="presOf" srcId="{7790A87B-CBEF-4FAA-8EBD-30C8664DD415}" destId="{99D627C9-9A6E-40FB-BC2D-B89E0C8A5694}" srcOrd="0" destOrd="0" presId="urn:microsoft.com/office/officeart/2008/layout/VerticalCurvedList"/>
    <dgm:cxn modelId="{7CE66A3E-4C77-46B5-B475-99541ABA2BE5}" srcId="{C9438B70-A26C-4D47-8542-C92BCBC2A38A}" destId="{376C9332-B7DE-498A-887E-3AA35C2A1B79}" srcOrd="0" destOrd="0" parTransId="{C912C6F6-589F-4DA0-A55B-ED8E966FDB09}" sibTransId="{6031D350-3F19-4A1B-A287-B3D83B1B1252}"/>
    <dgm:cxn modelId="{82851BDD-E75A-45A1-A5B5-C3E4CAB2EB29}" type="presParOf" srcId="{38B713DB-6842-41B1-9293-A7DDFD26911B}" destId="{3A93F11D-4DFC-4096-B5D5-58A018F565F9}" srcOrd="0" destOrd="0" presId="urn:microsoft.com/office/officeart/2008/layout/VerticalCurvedList"/>
    <dgm:cxn modelId="{372B8976-14BA-4540-A729-2E0856D55405}" type="presParOf" srcId="{3A93F11D-4DFC-4096-B5D5-58A018F565F9}" destId="{7B7301AA-FA2A-4AFF-93FC-8431C179DD32}" srcOrd="0" destOrd="0" presId="urn:microsoft.com/office/officeart/2008/layout/VerticalCurvedList"/>
    <dgm:cxn modelId="{55A5183B-CD9F-4C53-B60D-8C48EDFDE89A}" type="presParOf" srcId="{7B7301AA-FA2A-4AFF-93FC-8431C179DD32}" destId="{EEB0B8B5-4085-49B9-BD73-D5CABBDB60BB}" srcOrd="0" destOrd="0" presId="urn:microsoft.com/office/officeart/2008/layout/VerticalCurvedList"/>
    <dgm:cxn modelId="{A5812D5E-1494-4416-8DBD-29E0765BDDE2}" type="presParOf" srcId="{7B7301AA-FA2A-4AFF-93FC-8431C179DD32}" destId="{E44CDD99-C318-4093-B30F-EDEEC1771B3B}" srcOrd="1" destOrd="0" presId="urn:microsoft.com/office/officeart/2008/layout/VerticalCurvedList"/>
    <dgm:cxn modelId="{EDE0C3DE-DA1F-452A-95C2-70F6177350C0}" type="presParOf" srcId="{7B7301AA-FA2A-4AFF-93FC-8431C179DD32}" destId="{BE13D08B-B4AA-481F-88A6-1F54D7C6A683}" srcOrd="2" destOrd="0" presId="urn:microsoft.com/office/officeart/2008/layout/VerticalCurvedList"/>
    <dgm:cxn modelId="{4F4618BF-C0E0-439F-8B37-3AD5C52A0DF0}" type="presParOf" srcId="{7B7301AA-FA2A-4AFF-93FC-8431C179DD32}" destId="{A3259928-D07F-4913-90D2-C5D677E4EAD5}" srcOrd="3" destOrd="0" presId="urn:microsoft.com/office/officeart/2008/layout/VerticalCurvedList"/>
    <dgm:cxn modelId="{EE65A76E-7C63-4B32-AE2A-6C54E2D1B217}" type="presParOf" srcId="{3A93F11D-4DFC-4096-B5D5-58A018F565F9}" destId="{4B0453B1-A7BA-48DA-9F31-3B93B1EDE577}" srcOrd="1" destOrd="0" presId="urn:microsoft.com/office/officeart/2008/layout/VerticalCurvedList"/>
    <dgm:cxn modelId="{81E20EB4-33D6-4747-892E-4AA852E8E445}" type="presParOf" srcId="{3A93F11D-4DFC-4096-B5D5-58A018F565F9}" destId="{3DC0E639-E32C-4A10-B937-BDFBD8BCD976}" srcOrd="2" destOrd="0" presId="urn:microsoft.com/office/officeart/2008/layout/VerticalCurvedList"/>
    <dgm:cxn modelId="{1DE8AAFF-CCD0-4EFA-9126-62A48BAD2BC9}" type="presParOf" srcId="{3DC0E639-E32C-4A10-B937-BDFBD8BCD976}" destId="{9B7320D7-3FF8-4AED-89B2-D2CA1DB624E1}" srcOrd="0" destOrd="0" presId="urn:microsoft.com/office/officeart/2008/layout/VerticalCurvedList"/>
    <dgm:cxn modelId="{4BD2DA84-066C-4806-A298-17F2288103DC}" type="presParOf" srcId="{3A93F11D-4DFC-4096-B5D5-58A018F565F9}" destId="{99D627C9-9A6E-40FB-BC2D-B89E0C8A5694}" srcOrd="3" destOrd="0" presId="urn:microsoft.com/office/officeart/2008/layout/VerticalCurvedList"/>
    <dgm:cxn modelId="{42BDEFD0-3171-43CA-A8BE-2D107497283E}" type="presParOf" srcId="{3A93F11D-4DFC-4096-B5D5-58A018F565F9}" destId="{5AF9A1BE-47A4-4537-A926-58511E354732}" srcOrd="4" destOrd="0" presId="urn:microsoft.com/office/officeart/2008/layout/VerticalCurvedList"/>
    <dgm:cxn modelId="{A0D2B778-564C-48DE-88DC-2DF71ED58B61}" type="presParOf" srcId="{5AF9A1BE-47A4-4537-A926-58511E354732}" destId="{7FF22681-8C11-4BE3-A9AD-2918DFC57790}" srcOrd="0" destOrd="0" presId="urn:microsoft.com/office/officeart/2008/layout/VerticalCurvedList"/>
    <dgm:cxn modelId="{F9D55B28-AA68-484F-9A96-7A6B187BE88A}" type="presParOf" srcId="{3A93F11D-4DFC-4096-B5D5-58A018F565F9}" destId="{233512B0-B266-429E-83F3-BA83C26DC945}" srcOrd="5" destOrd="0" presId="urn:microsoft.com/office/officeart/2008/layout/VerticalCurvedList"/>
    <dgm:cxn modelId="{6773300F-A507-49F8-9A83-E1FDD7A6496C}" type="presParOf" srcId="{3A93F11D-4DFC-4096-B5D5-58A018F565F9}" destId="{8C113F04-B269-4CE9-A3E7-E7353D232C2B}" srcOrd="6" destOrd="0" presId="urn:microsoft.com/office/officeart/2008/layout/VerticalCurvedList"/>
    <dgm:cxn modelId="{29AB756F-74D1-4E75-A108-E503E1514794}" type="presParOf" srcId="{8C113F04-B269-4CE9-A3E7-E7353D232C2B}" destId="{BDAEC50D-9C38-4895-8CBB-E05BFDF0420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CDD99-C318-4093-B30F-EDEEC1771B3B}">
      <dsp:nvSpPr>
        <dsp:cNvPr id="0" name=""/>
        <dsp:cNvSpPr/>
      </dsp:nvSpPr>
      <dsp:spPr>
        <a:xfrm>
          <a:off x="-5619260" y="-860223"/>
          <a:ext cx="6690352" cy="6690352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453B1-A7BA-48DA-9F31-3B93B1EDE577}">
      <dsp:nvSpPr>
        <dsp:cNvPr id="0" name=""/>
        <dsp:cNvSpPr/>
      </dsp:nvSpPr>
      <dsp:spPr>
        <a:xfrm>
          <a:off x="688913" y="496990"/>
          <a:ext cx="4799430" cy="9939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97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Overall </a:t>
          </a:r>
          <a:r>
            <a:rPr lang="en-US" sz="2100" b="1" kern="1200" baseline="0" dirty="0" smtClean="0">
              <a:solidFill>
                <a:schemeClr val="bg1"/>
              </a:solidFill>
            </a:rPr>
            <a:t>IIP witnessed steady growth 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688913" y="496990"/>
        <a:ext cx="4799430" cy="993981"/>
      </dsp:txXfrm>
    </dsp:sp>
    <dsp:sp modelId="{9B7320D7-3FF8-4AED-89B2-D2CA1DB624E1}">
      <dsp:nvSpPr>
        <dsp:cNvPr id="0" name=""/>
        <dsp:cNvSpPr/>
      </dsp:nvSpPr>
      <dsp:spPr>
        <a:xfrm>
          <a:off x="370162" y="753077"/>
          <a:ext cx="637502" cy="4818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627C9-9A6E-40FB-BC2D-B89E0C8A5694}">
      <dsp:nvSpPr>
        <dsp:cNvPr id="0" name=""/>
        <dsp:cNvSpPr/>
      </dsp:nvSpPr>
      <dsp:spPr>
        <a:xfrm>
          <a:off x="1050225" y="1987962"/>
          <a:ext cx="4438118" cy="993981"/>
        </a:xfrm>
        <a:prstGeom prst="rect">
          <a:avLst/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97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smtClean="0">
              <a:solidFill>
                <a:schemeClr val="bg1"/>
              </a:solidFill>
            </a:rPr>
            <a:t>High growth in electricity, followed by manufacturing, led to rise of IIP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1050225" y="1987962"/>
        <a:ext cx="4438118" cy="993981"/>
      </dsp:txXfrm>
    </dsp:sp>
    <dsp:sp modelId="{7FF22681-8C11-4BE3-A9AD-2918DFC57790}">
      <dsp:nvSpPr>
        <dsp:cNvPr id="0" name=""/>
        <dsp:cNvSpPr/>
      </dsp:nvSpPr>
      <dsp:spPr>
        <a:xfrm>
          <a:off x="735064" y="2125280"/>
          <a:ext cx="630320" cy="7193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183231"/>
              <a:satOff val="5400"/>
              <a:lumOff val="-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262C1-748C-4456-BF9A-331037CC5458}">
      <dsp:nvSpPr>
        <dsp:cNvPr id="0" name=""/>
        <dsp:cNvSpPr/>
      </dsp:nvSpPr>
      <dsp:spPr>
        <a:xfrm>
          <a:off x="688913" y="3478933"/>
          <a:ext cx="4799430" cy="993981"/>
        </a:xfrm>
        <a:prstGeom prst="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97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Infrastructure/Construction Goods, Capital Goods showcases investment cycle recovery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688913" y="3478933"/>
        <a:ext cx="4799430" cy="993981"/>
      </dsp:txXfrm>
    </dsp:sp>
    <dsp:sp modelId="{79DC703B-6E9D-4882-8FC4-EE2B59AFC12F}">
      <dsp:nvSpPr>
        <dsp:cNvPr id="0" name=""/>
        <dsp:cNvSpPr/>
      </dsp:nvSpPr>
      <dsp:spPr>
        <a:xfrm>
          <a:off x="351841" y="3646531"/>
          <a:ext cx="674142" cy="6587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CDD99-C318-4093-B30F-EDEEC1771B3B}">
      <dsp:nvSpPr>
        <dsp:cNvPr id="0" name=""/>
        <dsp:cNvSpPr/>
      </dsp:nvSpPr>
      <dsp:spPr>
        <a:xfrm>
          <a:off x="-5586930" y="-855308"/>
          <a:ext cx="6651947" cy="6651947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453B1-A7BA-48DA-9F31-3B93B1EDE577}">
      <dsp:nvSpPr>
        <dsp:cNvPr id="0" name=""/>
        <dsp:cNvSpPr/>
      </dsp:nvSpPr>
      <dsp:spPr>
        <a:xfrm>
          <a:off x="685003" y="494133"/>
          <a:ext cx="5056203" cy="9882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43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Overall </a:t>
          </a:r>
          <a:r>
            <a:rPr lang="en-US" sz="2100" b="1" kern="1200" baseline="0" dirty="0" smtClean="0">
              <a:solidFill>
                <a:schemeClr val="bg1"/>
              </a:solidFill>
            </a:rPr>
            <a:t>IIP has recorded strong growth 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685003" y="494133"/>
        <a:ext cx="5056203" cy="988266"/>
      </dsp:txXfrm>
    </dsp:sp>
    <dsp:sp modelId="{9B7320D7-3FF8-4AED-89B2-D2CA1DB624E1}">
      <dsp:nvSpPr>
        <dsp:cNvPr id="0" name=""/>
        <dsp:cNvSpPr/>
      </dsp:nvSpPr>
      <dsp:spPr>
        <a:xfrm>
          <a:off x="368085" y="748747"/>
          <a:ext cx="633836" cy="479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627C9-9A6E-40FB-BC2D-B89E0C8A5694}">
      <dsp:nvSpPr>
        <dsp:cNvPr id="0" name=""/>
        <dsp:cNvSpPr/>
      </dsp:nvSpPr>
      <dsp:spPr>
        <a:xfrm>
          <a:off x="1044238" y="1976532"/>
          <a:ext cx="4696968" cy="988266"/>
        </a:xfrm>
        <a:prstGeom prst="rect">
          <a:avLst/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43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High growth across all use based categories except consumer non- durables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1044238" y="1976532"/>
        <a:ext cx="4696968" cy="988266"/>
      </dsp:txXfrm>
    </dsp:sp>
    <dsp:sp modelId="{7FF22681-8C11-4BE3-A9AD-2918DFC57790}">
      <dsp:nvSpPr>
        <dsp:cNvPr id="0" name=""/>
        <dsp:cNvSpPr/>
      </dsp:nvSpPr>
      <dsp:spPr>
        <a:xfrm>
          <a:off x="730890" y="2113060"/>
          <a:ext cx="626696" cy="7152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183231"/>
              <a:satOff val="5400"/>
              <a:lumOff val="-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71D19-281F-4FBD-A9C0-A4B154F1A1FE}">
      <dsp:nvSpPr>
        <dsp:cNvPr id="0" name=""/>
        <dsp:cNvSpPr/>
      </dsp:nvSpPr>
      <dsp:spPr>
        <a:xfrm>
          <a:off x="685003" y="3458931"/>
          <a:ext cx="5056203" cy="988266"/>
        </a:xfrm>
        <a:prstGeom prst="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43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Capital goods saw highest monthly jump of 16%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685003" y="3458931"/>
        <a:ext cx="5056203" cy="988266"/>
      </dsp:txXfrm>
    </dsp:sp>
    <dsp:sp modelId="{068FB817-F62F-4CDB-A867-7ED9731D3E24}">
      <dsp:nvSpPr>
        <dsp:cNvPr id="0" name=""/>
        <dsp:cNvSpPr/>
      </dsp:nvSpPr>
      <dsp:spPr>
        <a:xfrm>
          <a:off x="234712" y="3699660"/>
          <a:ext cx="900582" cy="5068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CDD99-C318-4093-B30F-EDEEC1771B3B}">
      <dsp:nvSpPr>
        <dsp:cNvPr id="0" name=""/>
        <dsp:cNvSpPr/>
      </dsp:nvSpPr>
      <dsp:spPr>
        <a:xfrm>
          <a:off x="-5635425" y="-862681"/>
          <a:ext cx="6709555" cy="6709555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453B1-A7BA-48DA-9F31-3B93B1EDE577}">
      <dsp:nvSpPr>
        <dsp:cNvPr id="0" name=""/>
        <dsp:cNvSpPr/>
      </dsp:nvSpPr>
      <dsp:spPr>
        <a:xfrm>
          <a:off x="690867" y="498419"/>
          <a:ext cx="5092524" cy="9968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24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Overall </a:t>
          </a:r>
          <a:r>
            <a:rPr lang="en-US" sz="1600" b="1" kern="1200" baseline="0" dirty="0" smtClean="0">
              <a:solidFill>
                <a:schemeClr val="bg1"/>
              </a:solidFill>
            </a:rPr>
            <a:t>IIP has growth slows, but future outlook looks promising M-o-M  growth trends points towards steep growth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690867" y="498419"/>
        <a:ext cx="5092524" cy="996838"/>
      </dsp:txXfrm>
    </dsp:sp>
    <dsp:sp modelId="{9B7320D7-3FF8-4AED-89B2-D2CA1DB624E1}">
      <dsp:nvSpPr>
        <dsp:cNvPr id="0" name=""/>
        <dsp:cNvSpPr/>
      </dsp:nvSpPr>
      <dsp:spPr>
        <a:xfrm>
          <a:off x="371200" y="685357"/>
          <a:ext cx="639334" cy="6229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627C9-9A6E-40FB-BC2D-B89E0C8A5694}">
      <dsp:nvSpPr>
        <dsp:cNvPr id="0" name=""/>
        <dsp:cNvSpPr/>
      </dsp:nvSpPr>
      <dsp:spPr>
        <a:xfrm>
          <a:off x="1053218" y="1993677"/>
          <a:ext cx="4730173" cy="996838"/>
        </a:xfrm>
        <a:prstGeom prst="rect">
          <a:avLst/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24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High growth across all sectors and use based categories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1053218" y="1993677"/>
        <a:ext cx="4730173" cy="996838"/>
      </dsp:txXfrm>
    </dsp:sp>
    <dsp:sp modelId="{7FF22681-8C11-4BE3-A9AD-2918DFC57790}">
      <dsp:nvSpPr>
        <dsp:cNvPr id="0" name=""/>
        <dsp:cNvSpPr/>
      </dsp:nvSpPr>
      <dsp:spPr>
        <a:xfrm>
          <a:off x="667255" y="2131390"/>
          <a:ext cx="771926" cy="7214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183231"/>
              <a:satOff val="5400"/>
              <a:lumOff val="-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512B0-B266-429E-83F3-BA83C26DC945}">
      <dsp:nvSpPr>
        <dsp:cNvPr id="0" name=""/>
        <dsp:cNvSpPr/>
      </dsp:nvSpPr>
      <dsp:spPr>
        <a:xfrm>
          <a:off x="690867" y="3488935"/>
          <a:ext cx="5092524" cy="996838"/>
        </a:xfrm>
        <a:prstGeom prst="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24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Industrial sector is expected to continue on its robust development trajectory in the future, supported by government’s fiscal and monetary policy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690867" y="3488935"/>
        <a:ext cx="5092524" cy="996838"/>
      </dsp:txXfrm>
    </dsp:sp>
    <dsp:sp modelId="{BDAEC50D-9C38-4895-8CBB-E05BFDF04206}">
      <dsp:nvSpPr>
        <dsp:cNvPr id="0" name=""/>
        <dsp:cNvSpPr/>
      </dsp:nvSpPr>
      <dsp:spPr>
        <a:xfrm>
          <a:off x="310885" y="3615147"/>
          <a:ext cx="759964" cy="7444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9DDCE-6985-46B3-8CED-504A70807339}" type="datetimeFigureOut">
              <a:rPr lang="en-IN" smtClean="0"/>
              <a:t>29-04-2025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44248-2222-4431-82D4-43ED604E15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151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64EF-8BC7-4393-8D81-BB5A0BCC2B35}" type="datetimeFigureOut">
              <a:rPr lang="en-IN" smtClean="0"/>
              <a:t>29-04-2025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2348-2E03-4922-BBB1-342E3BA345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271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64EF-8BC7-4393-8D81-BB5A0BCC2B35}" type="datetimeFigureOut">
              <a:rPr lang="en-IN" smtClean="0"/>
              <a:t>29-04-2025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2348-2E03-4922-BBB1-342E3BA345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4325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64EF-8BC7-4393-8D81-BB5A0BCC2B35}" type="datetimeFigureOut">
              <a:rPr lang="en-IN" smtClean="0"/>
              <a:t>29-04-2025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2348-2E03-4922-BBB1-342E3BA345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230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64EF-8BC7-4393-8D81-BB5A0BCC2B35}" type="datetimeFigureOut">
              <a:rPr lang="en-IN" smtClean="0"/>
              <a:t>29-04-2025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2348-2E03-4922-BBB1-342E3BA345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986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64EF-8BC7-4393-8D81-BB5A0BCC2B35}" type="datetimeFigureOut">
              <a:rPr lang="en-IN" smtClean="0"/>
              <a:t>29-04-2025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2348-2E03-4922-BBB1-342E3BA345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84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64EF-8BC7-4393-8D81-BB5A0BCC2B35}" type="datetimeFigureOut">
              <a:rPr lang="en-IN" smtClean="0"/>
              <a:t>29-04-2025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2348-2E03-4922-BBB1-342E3BA345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634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64EF-8BC7-4393-8D81-BB5A0BCC2B35}" type="datetimeFigureOut">
              <a:rPr lang="en-IN" smtClean="0"/>
              <a:t>29-04-2025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2348-2E03-4922-BBB1-342E3BA345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319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64EF-8BC7-4393-8D81-BB5A0BCC2B35}" type="datetimeFigureOut">
              <a:rPr lang="en-IN" smtClean="0"/>
              <a:t>29-04-2025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2348-2E03-4922-BBB1-342E3BA345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588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64EF-8BC7-4393-8D81-BB5A0BCC2B35}" type="datetimeFigureOut">
              <a:rPr lang="en-IN" smtClean="0"/>
              <a:t>29-04-2025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2348-2E03-4922-BBB1-342E3BA345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76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64EF-8BC7-4393-8D81-BB5A0BCC2B35}" type="datetimeFigureOut">
              <a:rPr lang="en-IN" smtClean="0"/>
              <a:t>29-04-2025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2348-2E03-4922-BBB1-342E3BA345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245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64EF-8BC7-4393-8D81-BB5A0BCC2B35}" type="datetimeFigureOut">
              <a:rPr lang="en-IN" smtClean="0"/>
              <a:t>29-04-2025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2348-2E03-4922-BBB1-342E3BA345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476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E64EF-8BC7-4393-8D81-BB5A0BCC2B35}" type="datetimeFigureOut">
              <a:rPr lang="en-IN" smtClean="0"/>
              <a:t>29-04-2025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C2348-2E03-4922-BBB1-342E3BA345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364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6674218"/>
            <a:ext cx="12192000" cy="0"/>
          </a:xfrm>
          <a:prstGeom prst="line">
            <a:avLst/>
          </a:prstGeom>
          <a:ln w="76200">
            <a:solidFill>
              <a:srgbClr val="F79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6737260"/>
            <a:ext cx="12192000" cy="1386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81644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88" y="415993"/>
            <a:ext cx="5757962" cy="248707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99122" y="3286125"/>
            <a:ext cx="10845166" cy="2026862"/>
          </a:xfrm>
        </p:spPr>
        <p:txBody>
          <a:bodyPr>
            <a:noAutofit/>
          </a:bodyPr>
          <a:lstStyle/>
          <a:p>
            <a:pPr algn="l"/>
            <a:r>
              <a:rPr lang="en-IN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Analysis and Outlook on </a:t>
            </a:r>
            <a:br>
              <a:rPr lang="en-IN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Index of Industrial Production </a:t>
            </a:r>
            <a:br>
              <a:rPr lang="en-IN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March 2025</a:t>
            </a:r>
            <a:endParaRPr lang="en-IN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99122" y="5696042"/>
            <a:ext cx="9144000" cy="532080"/>
          </a:xfrm>
        </p:spPr>
        <p:txBody>
          <a:bodyPr/>
          <a:lstStyle/>
          <a:p>
            <a:pPr algn="l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PHDCCI’s Research Bureau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6674218"/>
            <a:ext cx="12192000" cy="0"/>
          </a:xfrm>
          <a:prstGeom prst="line">
            <a:avLst/>
          </a:prstGeom>
          <a:ln w="76200">
            <a:solidFill>
              <a:srgbClr val="F79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6737260"/>
            <a:ext cx="12192000" cy="1386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81644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5"/>
          <a:stretch/>
        </p:blipFill>
        <p:spPr>
          <a:xfrm>
            <a:off x="10844134" y="121172"/>
            <a:ext cx="1347866" cy="110712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0" y="995129"/>
            <a:ext cx="10566400" cy="13864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2"/>
          <p:cNvSpPr txBox="1">
            <a:spLocks/>
          </p:cNvSpPr>
          <p:nvPr/>
        </p:nvSpPr>
        <p:spPr>
          <a:xfrm>
            <a:off x="290020" y="485457"/>
            <a:ext cx="10276380" cy="444352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lang="en-US" sz="2800" b="1" dirty="0">
                <a:latin typeface="+mn-lt"/>
              </a:rPr>
              <a:t>Year-on-Year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Growth Trends </a:t>
            </a:r>
            <a:r>
              <a:rPr lang="en-US" sz="2400" b="1" dirty="0" smtClean="0">
                <a:latin typeface="+mn-lt"/>
              </a:rPr>
              <a:t>(</a:t>
            </a:r>
            <a:r>
              <a:rPr lang="en-US" sz="2400" b="1" dirty="0">
                <a:latin typeface="+mn-lt"/>
              </a:rPr>
              <a:t>March 2025 </a:t>
            </a:r>
            <a:r>
              <a:rPr lang="en-US" sz="2400" b="1" dirty="0" err="1" smtClean="0">
                <a:latin typeface="+mn-lt"/>
              </a:rPr>
              <a:t>vs</a:t>
            </a:r>
            <a:r>
              <a:rPr lang="en-US" sz="2400" b="1" dirty="0" smtClean="0">
                <a:latin typeface="+mn-lt"/>
              </a:rPr>
              <a:t> March 2024)</a:t>
            </a:r>
            <a:endParaRPr lang="en-IN" sz="2400" b="1" spc="-10" dirty="0">
              <a:latin typeface="+mn-lt"/>
              <a:ea typeface="Cambria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77469" y="1283723"/>
            <a:ext cx="5742331" cy="489324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4125587"/>
              </p:ext>
            </p:extLst>
          </p:nvPr>
        </p:nvGraphicFramePr>
        <p:xfrm>
          <a:off x="385762" y="1463040"/>
          <a:ext cx="5634038" cy="2342621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2435910"/>
                <a:gridCol w="1599669"/>
                <a:gridCol w="1598459"/>
              </a:tblGrid>
              <a:tr h="499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March 2024 (%)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Mar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2025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35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General index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5.5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3.0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  <a:tr h="43071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Sector-wise (Month-on-Month)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9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Mining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1.3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0.4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9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Manufacturing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5.9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3.0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9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Electricity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8.6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6.3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924427"/>
              </p:ext>
            </p:extLst>
          </p:nvPr>
        </p:nvGraphicFramePr>
        <p:xfrm>
          <a:off x="400050" y="4257676"/>
          <a:ext cx="5619750" cy="2350675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2600324"/>
                <a:gridCol w="1701153"/>
                <a:gridCol w="1318273"/>
              </a:tblGrid>
              <a:tr h="4746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Category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March 2024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 (%)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March 2025 (%)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0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Primary Goods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3.0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3.1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</a:tr>
              <a:tr h="263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Capital Goods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7.0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2.4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</a:tr>
              <a:tr h="250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Intermediate Goods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6.1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</a:tr>
              <a:tr h="4746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Infrastructure/Construction Goods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7.4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8.8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</a:tr>
              <a:tr h="250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Consumer Durables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9.5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6.6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</a:tr>
              <a:tr h="250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Consumer Non-Durables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5.2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(4.7)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14363" y="1032988"/>
            <a:ext cx="475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Overall IIP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5781" y="3870981"/>
            <a:ext cx="491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Use Based Categories IIP </a:t>
            </a:r>
            <a:endParaRPr lang="en-US" b="1" dirty="0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636846010"/>
              </p:ext>
            </p:extLst>
          </p:nvPr>
        </p:nvGraphicFramePr>
        <p:xfrm>
          <a:off x="6143625" y="1871664"/>
          <a:ext cx="5086350" cy="4143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675637387"/>
              </p:ext>
            </p:extLst>
          </p:nvPr>
        </p:nvGraphicFramePr>
        <p:xfrm>
          <a:off x="6272213" y="1402320"/>
          <a:ext cx="5557838" cy="4969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0151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6674218"/>
            <a:ext cx="12192000" cy="0"/>
          </a:xfrm>
          <a:prstGeom prst="line">
            <a:avLst/>
          </a:prstGeom>
          <a:ln w="76200">
            <a:solidFill>
              <a:srgbClr val="F79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6737260"/>
            <a:ext cx="12192000" cy="1386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81644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5"/>
          <a:stretch/>
        </p:blipFill>
        <p:spPr>
          <a:xfrm>
            <a:off x="10844134" y="121172"/>
            <a:ext cx="1347866" cy="110712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0" y="995129"/>
            <a:ext cx="10566400" cy="13864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2"/>
          <p:cNvSpPr txBox="1">
            <a:spLocks/>
          </p:cNvSpPr>
          <p:nvPr/>
        </p:nvSpPr>
        <p:spPr>
          <a:xfrm>
            <a:off x="277469" y="337602"/>
            <a:ext cx="10276380" cy="382797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lang="en-US" sz="2400" b="1" dirty="0">
                <a:latin typeface="+mn-lt"/>
              </a:rPr>
              <a:t>Month-on-Month (M-o-M) Growth Trends (March 2025 </a:t>
            </a:r>
            <a:r>
              <a:rPr lang="en-US" sz="2400" b="1" dirty="0" err="1">
                <a:latin typeface="+mn-lt"/>
              </a:rPr>
              <a:t>vs</a:t>
            </a:r>
            <a:r>
              <a:rPr lang="en-US" sz="2400" b="1" dirty="0">
                <a:latin typeface="+mn-lt"/>
              </a:rPr>
              <a:t> February 2025)</a:t>
            </a:r>
            <a:endParaRPr lang="en-IN" sz="2400" b="1" dirty="0"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77469" y="1283723"/>
            <a:ext cx="5742331" cy="489324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3253735"/>
              </p:ext>
            </p:extLst>
          </p:nvPr>
        </p:nvGraphicFramePr>
        <p:xfrm>
          <a:off x="385763" y="1463040"/>
          <a:ext cx="5486401" cy="2084137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1734554"/>
                <a:gridCol w="1139086"/>
                <a:gridCol w="1138225"/>
                <a:gridCol w="362139"/>
                <a:gridCol w="1112397"/>
              </a:tblGrid>
              <a:tr h="281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Feb 2025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Mar 2025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Growth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83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General index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151.1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164.8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9.1%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1812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Sector-wise (Month-on-Month)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Mining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141.9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156.8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10.5%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Manufacturing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148.4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160.9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8.4%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Electricity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194.0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217.1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11.9%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740879"/>
              </p:ext>
            </p:extLst>
          </p:nvPr>
        </p:nvGraphicFramePr>
        <p:xfrm>
          <a:off x="400049" y="4257676"/>
          <a:ext cx="5372100" cy="2380615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439747"/>
                <a:gridCol w="977451"/>
                <a:gridCol w="1047268"/>
                <a:gridCol w="907634"/>
              </a:tblGrid>
              <a:tr h="4065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Category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Feb 2025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 2025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Growth (%)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2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 Goods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152.3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168.2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10.5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0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Capital Goods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115.4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134.8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16.8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2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Intermediate Goods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159.1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173.1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8.8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65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Infrastructure/Construction Goods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191.7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212.3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10.7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2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Consumer Durables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126.4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138.5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9.6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2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Consumer Non-Durables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146.7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147.9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0.8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14363" y="1032988"/>
            <a:ext cx="475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Overall IIP (Month-on-Month)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14364" y="3628094"/>
            <a:ext cx="491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Use Based Categories IIP (Month-on-Month)</a:t>
            </a:r>
            <a:endParaRPr lang="en-US" b="1" dirty="0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636846010"/>
              </p:ext>
            </p:extLst>
          </p:nvPr>
        </p:nvGraphicFramePr>
        <p:xfrm>
          <a:off x="6143625" y="1871664"/>
          <a:ext cx="5086350" cy="4143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553542014"/>
              </p:ext>
            </p:extLst>
          </p:nvPr>
        </p:nvGraphicFramePr>
        <p:xfrm>
          <a:off x="6019801" y="1402320"/>
          <a:ext cx="5810250" cy="4941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473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6674218"/>
            <a:ext cx="12192000" cy="0"/>
          </a:xfrm>
          <a:prstGeom prst="line">
            <a:avLst/>
          </a:prstGeom>
          <a:ln w="76200">
            <a:solidFill>
              <a:srgbClr val="F79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6737260"/>
            <a:ext cx="12192000" cy="1386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81644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5"/>
          <a:stretch/>
        </p:blipFill>
        <p:spPr>
          <a:xfrm>
            <a:off x="10844134" y="121172"/>
            <a:ext cx="1347866" cy="110712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0" y="995129"/>
            <a:ext cx="10566400" cy="13864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2"/>
          <p:cNvSpPr txBox="1">
            <a:spLocks/>
          </p:cNvSpPr>
          <p:nvPr/>
        </p:nvSpPr>
        <p:spPr>
          <a:xfrm>
            <a:off x="290020" y="547012"/>
            <a:ext cx="10276380" cy="382797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lang="en-US" sz="2400" b="1" dirty="0">
                <a:latin typeface="+mn-lt"/>
              </a:rPr>
              <a:t>Year-on-Year Growth Trends </a:t>
            </a:r>
            <a:r>
              <a:rPr lang="en-US" sz="2400" b="1" dirty="0" smtClean="0">
                <a:latin typeface="+mn-lt"/>
              </a:rPr>
              <a:t>(</a:t>
            </a:r>
            <a:r>
              <a:rPr lang="en-US" sz="2400" b="1" dirty="0">
                <a:latin typeface="+mn-lt"/>
              </a:rPr>
              <a:t>FY 2025 </a:t>
            </a:r>
            <a:r>
              <a:rPr lang="en-US" sz="2400" b="1" dirty="0" err="1">
                <a:latin typeface="+mn-lt"/>
              </a:rPr>
              <a:t>vs</a:t>
            </a:r>
            <a:r>
              <a:rPr lang="en-US" sz="2400" b="1" dirty="0">
                <a:latin typeface="+mn-lt"/>
              </a:rPr>
              <a:t> FY 2024)</a:t>
            </a:r>
            <a:endParaRPr lang="en-IN" sz="2400" b="1" dirty="0"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77469" y="1283723"/>
            <a:ext cx="5742331" cy="489324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8622162"/>
              </p:ext>
            </p:extLst>
          </p:nvPr>
        </p:nvGraphicFramePr>
        <p:xfrm>
          <a:off x="385762" y="1463040"/>
          <a:ext cx="5457825" cy="2342621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2359723"/>
                <a:gridCol w="1549637"/>
                <a:gridCol w="1548465"/>
              </a:tblGrid>
              <a:tr h="499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FY 2024 (%)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FY 2025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35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General index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5.9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4.0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  <a:tr h="43071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Sector-wise (Month-on-Month)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9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Mining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9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Manufacturing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9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Electricity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630004"/>
              </p:ext>
            </p:extLst>
          </p:nvPr>
        </p:nvGraphicFramePr>
        <p:xfrm>
          <a:off x="400050" y="4257676"/>
          <a:ext cx="5386388" cy="2288365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2729029"/>
                <a:gridCol w="1393828"/>
                <a:gridCol w="1263531"/>
              </a:tblGrid>
              <a:tr h="4065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Category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FY 2024 (%)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FY 2025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92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Primary Goods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6.1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3.9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</a:tr>
              <a:tr h="2830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Capital Goods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6.3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5.5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</a:tr>
              <a:tr h="2692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Intermediate Goods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5.3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4.1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</a:tr>
              <a:tr h="4065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Infrastructure/Construction Goods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9.7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6.6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</a:tr>
              <a:tr h="2692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Consumer Durables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3.6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7.9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</a:tr>
              <a:tr h="2692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Consumer Non-Durables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4.1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(1.6)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14363" y="1032988"/>
            <a:ext cx="475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Overall IIP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5781" y="3870981"/>
            <a:ext cx="491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Use Based Categories IIP </a:t>
            </a:r>
            <a:endParaRPr lang="en-US" b="1" dirty="0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636846010"/>
              </p:ext>
            </p:extLst>
          </p:nvPr>
        </p:nvGraphicFramePr>
        <p:xfrm>
          <a:off x="6143625" y="1871664"/>
          <a:ext cx="5086350" cy="4143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8790656"/>
              </p:ext>
            </p:extLst>
          </p:nvPr>
        </p:nvGraphicFramePr>
        <p:xfrm>
          <a:off x="6019801" y="1402320"/>
          <a:ext cx="5853112" cy="4984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968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59B555D-7DDE-2F90-C45F-1A4BD1581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21411096-4606-AEAB-0E5B-D746AD4695D4}"/>
              </a:ext>
            </a:extLst>
          </p:cNvPr>
          <p:cNvCxnSpPr/>
          <p:nvPr/>
        </p:nvCxnSpPr>
        <p:spPr>
          <a:xfrm>
            <a:off x="0" y="6674218"/>
            <a:ext cx="12192000" cy="0"/>
          </a:xfrm>
          <a:prstGeom prst="line">
            <a:avLst/>
          </a:prstGeom>
          <a:ln w="76200">
            <a:solidFill>
              <a:srgbClr val="F79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E7BC6896-81C0-5340-1631-F18E8017EFA3}"/>
              </a:ext>
            </a:extLst>
          </p:cNvPr>
          <p:cNvCxnSpPr/>
          <p:nvPr/>
        </p:nvCxnSpPr>
        <p:spPr>
          <a:xfrm flipV="1">
            <a:off x="0" y="6737260"/>
            <a:ext cx="12192000" cy="1386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79E70D0-CFBD-854A-5134-AF8942D49FDF}"/>
              </a:ext>
            </a:extLst>
          </p:cNvPr>
          <p:cNvCxnSpPr/>
          <p:nvPr/>
        </p:nvCxnSpPr>
        <p:spPr>
          <a:xfrm>
            <a:off x="0" y="681644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8716139-081D-AD89-8EBA-1D514CB87566}"/>
              </a:ext>
            </a:extLst>
          </p:cNvPr>
          <p:cNvSpPr/>
          <p:nvPr/>
        </p:nvSpPr>
        <p:spPr>
          <a:xfrm>
            <a:off x="7096836" y="2836999"/>
            <a:ext cx="46675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A980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Thank You</a:t>
            </a:r>
            <a:endParaRPr lang="en-IN" sz="4400" b="1" i="1" dirty="0">
              <a:solidFill>
                <a:srgbClr val="A9803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9" y="1593461"/>
            <a:ext cx="5392037" cy="248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5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2423</TotalTime>
  <Words>355</Words>
  <Application>Microsoft Office PowerPoint</Application>
  <PresentationFormat>Custom</PresentationFormat>
  <Paragraphs>147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Analysis and Outlook on  Index of Industrial Production  March 2025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Prasant Nandy</dc:creator>
  <cp:lastModifiedBy>Sunita G</cp:lastModifiedBy>
  <cp:revision>192</cp:revision>
  <dcterms:created xsi:type="dcterms:W3CDTF">2025-04-03T08:46:13Z</dcterms:created>
  <dcterms:modified xsi:type="dcterms:W3CDTF">2025-04-29T09:17:13Z</dcterms:modified>
</cp:coreProperties>
</file>