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drawingml.diagramData+xml" PartName="/ppt/diagrams/data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drawingml.diagramColors+xml" PartName="/ppt/diagrams/colors1.xml"/>
  <Override ContentType="application/vnd.ms-office.drawingml.diagramDrawing+xml" PartName="/ppt/diagrams/drawing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59" r:id="rId22"/>
    <p:sldId id="26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drive.google.com/file/d/1U9eq8UVzhVEahX0lG0LBey3tY_7eERtB/view?usp=sharing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drive.google.com/file/d/1U9eq8UVzhVEahX0lG0LBey3tY_7eERtB/view?usp=sharing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C17A2C-9903-411C-844B-2DEA9F88F69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F51EF9F-1107-42F7-88A3-2FE54E3A30B2}">
      <dgm:prSet custT="1"/>
      <dgm:spPr/>
      <dgm:t>
        <a:bodyPr/>
        <a:lstStyle/>
        <a:p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 Full Days complimentary Booking in </a:t>
          </a:r>
          <a:r>
            <a:rPr lang="en-US" sz="1400" b="1" i="0" dirty="0" err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Shriram</a:t>
          </a:r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Modi Hall for AGM/Event/Meeting in a year</a:t>
          </a:r>
          <a:b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</a:t>
          </a:r>
          <a:r>
            <a:rPr lang="en-US" sz="1400" b="1" dirty="0" smtClean="0">
              <a:effectLst/>
              <a:latin typeface="+mn-lt"/>
            </a:rPr>
            <a:t>1,02,000</a:t>
          </a:r>
          <a:r>
            <a:rPr lang="en-US" sz="1400" b="1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FA0793-72B7-4350-BF3D-2DF452CEB16D}" type="parTrans" cxnId="{B407FBD9-9005-4D84-A8B5-2D75F2318A88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EE7D49-CB10-4349-9D4F-EA7BBE0D0F1D}" type="sibTrans" cxnId="{B407FBD9-9005-4D84-A8B5-2D75F2318A88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80F52B-3E9B-4ED2-A366-80845E09B235}">
      <dgm:prSet custT="1"/>
      <dgm:spPr/>
      <dgm:t>
        <a:bodyPr/>
        <a:lstStyle/>
        <a:p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 Full Days Complimentary Bookings in PHDCCI LPS Auditorium for Holding Company AGMs</a:t>
          </a:r>
          <a:b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</a:t>
          </a:r>
          <a:r>
            <a:rPr lang="en-US" sz="1400" b="1" dirty="0" smtClean="0">
              <a:effectLst/>
              <a:latin typeface="+mn-lt"/>
            </a:rPr>
            <a:t>2,55,000</a:t>
          </a:r>
          <a:r>
            <a:rPr lang="en-US" sz="1400" b="1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 )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F4FC1D-2FC7-4852-9C40-5D1D2A8A5735}" type="parTrans" cxnId="{12018C52-9650-4E61-9730-018DF8DD2D62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B747DD-0EE6-4FD2-A1E3-CDE2A490D1E1}" type="sibTrans" cxnId="{12018C52-9650-4E61-9730-018DF8DD2D62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8999CD-39E3-42E7-B37D-992687F3D2E0}">
      <dgm:prSet custT="1"/>
      <dgm:spPr/>
      <dgm:t>
        <a:bodyPr/>
        <a:lstStyle/>
        <a:p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7 Free Library Membership (@Rs</a:t>
          </a:r>
          <a:r>
            <a:rPr lang="en-US" sz="1400" b="1" i="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15000/ per member)</a:t>
          </a:r>
          <a:br>
            <a:rPr lang="en-US" sz="1400" b="1" i="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Worth- INR 1,50,000)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34AE17-FA7E-4ACC-B88B-E85C27BB53BB}" type="parTrans" cxnId="{8E34C823-8EA6-4761-8DCD-8D8E9B567321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FE42DF-035F-40F0-8ACE-798754BEA626}" type="sibTrans" cxnId="{8E34C823-8EA6-4761-8DCD-8D8E9B567321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7DA2BA-BD1C-4B52-ABD2-A1102D6C5EDC}">
      <dgm:prSet custT="1"/>
      <dgm:spPr/>
      <dgm:t>
        <a:bodyPr/>
        <a:lstStyle/>
        <a:p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5 Speaker slot in Parliamentarian Sessions &amp; Chamber’s Flagship Events in a year</a:t>
          </a:r>
          <a:b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Worth- 5*1,00,000=5,00,000) 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D6C901-4E38-4410-BB70-98D94DCC4A73}" type="parTrans" cxnId="{0DB4C1C4-4FB6-4279-A588-9EA0F4839E48}">
      <dgm:prSet/>
      <dgm:spPr/>
      <dgm:t>
        <a:bodyPr/>
        <a:lstStyle/>
        <a:p>
          <a:endParaRPr lang="en-US"/>
        </a:p>
      </dgm:t>
    </dgm:pt>
    <dgm:pt modelId="{15C6F1A6-7027-413F-AAE5-0ED08369FEF5}" type="sibTrans" cxnId="{0DB4C1C4-4FB6-4279-A588-9EA0F4839E48}">
      <dgm:prSet/>
      <dgm:spPr/>
      <dgm:t>
        <a:bodyPr/>
        <a:lstStyle/>
        <a:p>
          <a:endParaRPr lang="en-US"/>
        </a:p>
      </dgm:t>
    </dgm:pt>
    <dgm:pt modelId="{1D058F13-1338-4F3B-A85A-64038DA7F0C8}">
      <dgm:prSet custT="1"/>
      <dgm:spPr/>
      <dgm:t>
        <a:bodyPr/>
        <a:lstStyle/>
        <a:p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Preference will be given &amp; maximum representations drafted by the sponsors to be placed with the Government (concerning his/her company/industry)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9D100C-1C80-42BF-AFE5-ABCE4E205939}" type="parTrans" cxnId="{A42D657B-C0F8-4D79-B03C-90297B469A6E}">
      <dgm:prSet/>
      <dgm:spPr/>
      <dgm:t>
        <a:bodyPr/>
        <a:lstStyle/>
        <a:p>
          <a:endParaRPr lang="en-US"/>
        </a:p>
      </dgm:t>
    </dgm:pt>
    <dgm:pt modelId="{6B58C887-BDC3-45CA-88FB-F0FFEF4B44D1}" type="sibTrans" cxnId="{A42D657B-C0F8-4D79-B03C-90297B469A6E}">
      <dgm:prSet/>
      <dgm:spPr/>
      <dgm:t>
        <a:bodyPr/>
        <a:lstStyle/>
        <a:p>
          <a:endParaRPr lang="en-US"/>
        </a:p>
      </dgm:t>
    </dgm:pt>
    <dgm:pt modelId="{CBDA7B54-40D4-4ECF-94A4-48CED1EE99DB}">
      <dgm:prSet custT="1"/>
      <dgm:spPr/>
      <dgm:t>
        <a:bodyPr/>
        <a:lstStyle/>
        <a:p>
          <a:pPr rtl="0"/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15 Free Virtual Exhibition Registration for International &amp; Domestic Exhibitions for 1 Year (</a:t>
          </a:r>
          <a:r>
            <a:rPr lang="it-IT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Rs. 1,500 per visitor participant</a:t>
          </a: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b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it-IT" sz="1400" b="1" i="1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</a:t>
          </a:r>
          <a:r>
            <a:rPr lang="it-IT" sz="1400" dirty="0" smtClean="0">
              <a:effectLst/>
              <a:latin typeface="+mn-lt"/>
            </a:rPr>
            <a:t>INR</a:t>
          </a:r>
          <a:r>
            <a:rPr lang="it-IT" sz="1400" baseline="0" dirty="0" smtClean="0">
              <a:effectLst/>
              <a:latin typeface="+mn-lt"/>
            </a:rPr>
            <a:t> 22500/-</a:t>
          </a:r>
          <a:r>
            <a:rPr lang="it-IT" sz="1400" b="1" i="1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A8E823-7367-48F9-8F53-3F4065AC08ED}" type="parTrans" cxnId="{9E0F8716-8E8C-49DC-A129-A0C6971ED2B5}">
      <dgm:prSet/>
      <dgm:spPr/>
      <dgm:t>
        <a:bodyPr/>
        <a:lstStyle/>
        <a:p>
          <a:endParaRPr lang="en-US"/>
        </a:p>
      </dgm:t>
    </dgm:pt>
    <dgm:pt modelId="{9404F9F7-EF46-4062-A463-DC3930C8B058}" type="sibTrans" cxnId="{9E0F8716-8E8C-49DC-A129-A0C6971ED2B5}">
      <dgm:prSet/>
      <dgm:spPr/>
      <dgm:t>
        <a:bodyPr/>
        <a:lstStyle/>
        <a:p>
          <a:endParaRPr lang="en-US"/>
        </a:p>
      </dgm:t>
    </dgm:pt>
    <dgm:pt modelId="{5E8A1B1E-E496-4317-A919-946D8E3DE4D7}">
      <dgm:prSet custT="1"/>
      <dgm:spPr/>
      <dgm:t>
        <a:bodyPr/>
        <a:lstStyle/>
        <a:p>
          <a:pPr rtl="0"/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Advertisement Astons in All Webinars of PHDCCI </a:t>
          </a:r>
        </a:p>
        <a:p>
          <a:pPr rtl="0"/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Link- </a:t>
          </a: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https://drive.google.com/file/d/1U9eq8UVzhVEahX0lG0LBey3tY_7eERtB/view?usp=sharing</a:t>
          </a: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1400" b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D47A84-499D-4BC2-A486-17CA457177A4}" type="parTrans" cxnId="{A2ACB402-FEBE-4FB7-AACF-0EF235EDE2EE}">
      <dgm:prSet/>
      <dgm:spPr/>
      <dgm:t>
        <a:bodyPr/>
        <a:lstStyle/>
        <a:p>
          <a:endParaRPr lang="en-US"/>
        </a:p>
      </dgm:t>
    </dgm:pt>
    <dgm:pt modelId="{7CC9A96A-9D15-4651-BADF-284DD27B8A42}" type="sibTrans" cxnId="{A2ACB402-FEBE-4FB7-AACF-0EF235EDE2EE}">
      <dgm:prSet/>
      <dgm:spPr/>
      <dgm:t>
        <a:bodyPr/>
        <a:lstStyle/>
        <a:p>
          <a:endParaRPr lang="en-US"/>
        </a:p>
      </dgm:t>
    </dgm:pt>
    <dgm:pt modelId="{5B5E3177-6E93-49A3-AF28-915395647250}">
      <dgm:prSet custT="1"/>
      <dgm:spPr/>
      <dgm:t>
        <a:bodyPr/>
        <a:lstStyle/>
        <a:p>
          <a:pPr rtl="0"/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 Complimentary entry of participants in 3 paid programs of PHD Chamber</a:t>
          </a:r>
          <a:b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Worth- INR </a:t>
          </a:r>
          <a:r>
            <a:rPr lang="en-US" sz="1400" baseline="0" dirty="0" smtClean="0"/>
            <a:t>16,000/-</a:t>
          </a:r>
          <a:r>
            <a:rPr lang="en-US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6F6492-559F-48F2-875C-D5B6AC0CD688}" type="parTrans" cxnId="{1A825A25-177E-4B37-8EEC-68FCA84B2189}">
      <dgm:prSet/>
      <dgm:spPr/>
      <dgm:t>
        <a:bodyPr/>
        <a:lstStyle/>
        <a:p>
          <a:endParaRPr lang="en-US"/>
        </a:p>
      </dgm:t>
    </dgm:pt>
    <dgm:pt modelId="{4221B3C9-CA77-4129-A335-3CDAABE3A849}" type="sibTrans" cxnId="{1A825A25-177E-4B37-8EEC-68FCA84B2189}">
      <dgm:prSet/>
      <dgm:spPr/>
      <dgm:t>
        <a:bodyPr/>
        <a:lstStyle/>
        <a:p>
          <a:endParaRPr lang="en-US"/>
        </a:p>
      </dgm:t>
    </dgm:pt>
    <dgm:pt modelId="{029EB27C-52B0-4A61-B2AF-25BB8A0A9B0A}" type="pres">
      <dgm:prSet presAssocID="{11C17A2C-9903-411C-844B-2DEA9F88F69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E334F5F6-4F4A-47FB-A3EE-6ABD07F331A3}" type="pres">
      <dgm:prSet presAssocID="{EF51EF9F-1107-42F7-88A3-2FE54E3A30B2}" presName="node" presStyleLbl="node1" presStyleIdx="0" presStyleCnt="8" custScaleY="1179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78A9E0-F3EF-4A9C-BDA9-2A216EDD5F93}" type="pres">
      <dgm:prSet presAssocID="{D0EE7D49-CB10-4349-9D4F-EA7BBE0D0F1D}" presName="sibTrans" presStyleCnt="0"/>
      <dgm:spPr/>
    </dgm:pt>
    <dgm:pt modelId="{8065747E-919D-4D1F-8138-B96FA29AE019}" type="pres">
      <dgm:prSet presAssocID="{6B80F52B-3E9B-4ED2-A366-80845E09B235}" presName="node" presStyleLbl="node1" presStyleIdx="1" presStyleCnt="8" custScaleY="1130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5D2ED3-9C99-4D9A-9DEC-080F532D64AA}" type="pres">
      <dgm:prSet presAssocID="{95B747DD-0EE6-4FD2-A1E3-CDE2A490D1E1}" presName="sibTrans" presStyleCnt="0"/>
      <dgm:spPr/>
    </dgm:pt>
    <dgm:pt modelId="{AA2875CA-9C33-4E2F-96AC-701566C296A3}" type="pres">
      <dgm:prSet presAssocID="{448999CD-39E3-42E7-B37D-992687F3D2E0}" presName="node" presStyleLbl="node1" presStyleIdx="2" presStyleCnt="8" custScaleY="1179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4BBDDD-28DB-46B6-AE42-F6BED6738D2A}" type="pres">
      <dgm:prSet presAssocID="{81FE42DF-035F-40F0-8ACE-798754BEA626}" presName="sibTrans" presStyleCnt="0"/>
      <dgm:spPr/>
    </dgm:pt>
    <dgm:pt modelId="{DE949E30-6D37-4E84-A9D6-289C83850AA0}" type="pres">
      <dgm:prSet presAssocID="{7A7DA2BA-BD1C-4B52-ABD2-A1102D6C5EDC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B5E726-8CDB-4BA4-8DE6-E2A96A472FCA}" type="pres">
      <dgm:prSet presAssocID="{15C6F1A6-7027-413F-AAE5-0ED08369FEF5}" presName="sibTrans" presStyleCnt="0"/>
      <dgm:spPr/>
    </dgm:pt>
    <dgm:pt modelId="{364A386C-0F62-4177-BE24-C6239A3E07BA}" type="pres">
      <dgm:prSet presAssocID="{1D058F13-1338-4F3B-A85A-64038DA7F0C8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DFA299-2320-4792-AB0B-FD26F4536043}" type="pres">
      <dgm:prSet presAssocID="{6B58C887-BDC3-45CA-88FB-F0FFEF4B44D1}" presName="sibTrans" presStyleCnt="0"/>
      <dgm:spPr/>
    </dgm:pt>
    <dgm:pt modelId="{C650FCBF-C24A-4C10-9998-0EFBA51029D5}" type="pres">
      <dgm:prSet presAssocID="{CBDA7B54-40D4-4ECF-94A4-48CED1EE99DB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D0D1DC-0BAE-4183-83D0-016DE367B6D1}" type="pres">
      <dgm:prSet presAssocID="{9404F9F7-EF46-4062-A463-DC3930C8B058}" presName="sibTrans" presStyleCnt="0"/>
      <dgm:spPr/>
    </dgm:pt>
    <dgm:pt modelId="{25D32EF3-E3F0-4691-A816-AF12161E2E0A}" type="pres">
      <dgm:prSet presAssocID="{5E8A1B1E-E496-4317-A919-946D8E3DE4D7}" presName="node" presStyleLbl="node1" presStyleIdx="6" presStyleCnt="8" custScaleX="153634" custScaleY="831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E882AC-B122-46CE-A4EE-FBE78C91DD83}" type="pres">
      <dgm:prSet presAssocID="{7CC9A96A-9D15-4651-BADF-284DD27B8A42}" presName="sibTrans" presStyleCnt="0"/>
      <dgm:spPr/>
    </dgm:pt>
    <dgm:pt modelId="{5DF81F1B-E3BE-4AC6-A7EC-F885A9189EA0}" type="pres">
      <dgm:prSet presAssocID="{5B5E3177-6E93-49A3-AF28-915395647250}" presName="node" presStyleLbl="node1" presStyleIdx="7" presStyleCnt="8" custScaleY="840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34C823-8EA6-4761-8DCD-8D8E9B567321}" srcId="{11C17A2C-9903-411C-844B-2DEA9F88F694}" destId="{448999CD-39E3-42E7-B37D-992687F3D2E0}" srcOrd="2" destOrd="0" parTransId="{1D34AE17-FA7E-4ACC-B88B-E85C27BB53BB}" sibTransId="{81FE42DF-035F-40F0-8ACE-798754BEA626}"/>
    <dgm:cxn modelId="{B935BBB6-69BC-4434-86E3-8BEE6973E439}" type="presOf" srcId="{11C17A2C-9903-411C-844B-2DEA9F88F694}" destId="{029EB27C-52B0-4A61-B2AF-25BB8A0A9B0A}" srcOrd="0" destOrd="0" presId="urn:microsoft.com/office/officeart/2005/8/layout/default"/>
    <dgm:cxn modelId="{52AFD19E-4188-40AF-82A9-F832F2C0C6F0}" type="presOf" srcId="{1D058F13-1338-4F3B-A85A-64038DA7F0C8}" destId="{364A386C-0F62-4177-BE24-C6239A3E07BA}" srcOrd="0" destOrd="0" presId="urn:microsoft.com/office/officeart/2005/8/layout/default"/>
    <dgm:cxn modelId="{A2ACB402-FEBE-4FB7-AACF-0EF235EDE2EE}" srcId="{11C17A2C-9903-411C-844B-2DEA9F88F694}" destId="{5E8A1B1E-E496-4317-A919-946D8E3DE4D7}" srcOrd="6" destOrd="0" parTransId="{8DD47A84-499D-4BC2-A486-17CA457177A4}" sibTransId="{7CC9A96A-9D15-4651-BADF-284DD27B8A42}"/>
    <dgm:cxn modelId="{9E0F8716-8E8C-49DC-A129-A0C6971ED2B5}" srcId="{11C17A2C-9903-411C-844B-2DEA9F88F694}" destId="{CBDA7B54-40D4-4ECF-94A4-48CED1EE99DB}" srcOrd="5" destOrd="0" parTransId="{35A8E823-7367-48F9-8F53-3F4065AC08ED}" sibTransId="{9404F9F7-EF46-4062-A463-DC3930C8B058}"/>
    <dgm:cxn modelId="{A42D657B-C0F8-4D79-B03C-90297B469A6E}" srcId="{11C17A2C-9903-411C-844B-2DEA9F88F694}" destId="{1D058F13-1338-4F3B-A85A-64038DA7F0C8}" srcOrd="4" destOrd="0" parTransId="{349D100C-1C80-42BF-AFE5-ABCE4E205939}" sibTransId="{6B58C887-BDC3-45CA-88FB-F0FFEF4B44D1}"/>
    <dgm:cxn modelId="{0DB4C1C4-4FB6-4279-A588-9EA0F4839E48}" srcId="{11C17A2C-9903-411C-844B-2DEA9F88F694}" destId="{7A7DA2BA-BD1C-4B52-ABD2-A1102D6C5EDC}" srcOrd="3" destOrd="0" parTransId="{7BD6C901-4E38-4410-BB70-98D94DCC4A73}" sibTransId="{15C6F1A6-7027-413F-AAE5-0ED08369FEF5}"/>
    <dgm:cxn modelId="{13AE9A96-5B3B-42B9-A420-1E8818253CFC}" type="presOf" srcId="{5B5E3177-6E93-49A3-AF28-915395647250}" destId="{5DF81F1B-E3BE-4AC6-A7EC-F885A9189EA0}" srcOrd="0" destOrd="0" presId="urn:microsoft.com/office/officeart/2005/8/layout/default"/>
    <dgm:cxn modelId="{72AE0D57-C403-4CE6-B7F4-A713049250D3}" type="presOf" srcId="{6B80F52B-3E9B-4ED2-A366-80845E09B235}" destId="{8065747E-919D-4D1F-8138-B96FA29AE019}" srcOrd="0" destOrd="0" presId="urn:microsoft.com/office/officeart/2005/8/layout/default"/>
    <dgm:cxn modelId="{B407FBD9-9005-4D84-A8B5-2D75F2318A88}" srcId="{11C17A2C-9903-411C-844B-2DEA9F88F694}" destId="{EF51EF9F-1107-42F7-88A3-2FE54E3A30B2}" srcOrd="0" destOrd="0" parTransId="{22FA0793-72B7-4350-BF3D-2DF452CEB16D}" sibTransId="{D0EE7D49-CB10-4349-9D4F-EA7BBE0D0F1D}"/>
    <dgm:cxn modelId="{C9960E79-BE20-422A-A123-776C47590ED7}" type="presOf" srcId="{CBDA7B54-40D4-4ECF-94A4-48CED1EE99DB}" destId="{C650FCBF-C24A-4C10-9998-0EFBA51029D5}" srcOrd="0" destOrd="0" presId="urn:microsoft.com/office/officeart/2005/8/layout/default"/>
    <dgm:cxn modelId="{1A825A25-177E-4B37-8EEC-68FCA84B2189}" srcId="{11C17A2C-9903-411C-844B-2DEA9F88F694}" destId="{5B5E3177-6E93-49A3-AF28-915395647250}" srcOrd="7" destOrd="0" parTransId="{E06F6492-559F-48F2-875C-D5B6AC0CD688}" sibTransId="{4221B3C9-CA77-4129-A335-3CDAABE3A849}"/>
    <dgm:cxn modelId="{77F040B5-3C1E-42AB-B6AF-05DE144E9F2C}" type="presOf" srcId="{5E8A1B1E-E496-4317-A919-946D8E3DE4D7}" destId="{25D32EF3-E3F0-4691-A816-AF12161E2E0A}" srcOrd="0" destOrd="0" presId="urn:microsoft.com/office/officeart/2005/8/layout/default"/>
    <dgm:cxn modelId="{79C02DD8-83A7-45E1-88FE-D7417F43E59C}" type="presOf" srcId="{EF51EF9F-1107-42F7-88A3-2FE54E3A30B2}" destId="{E334F5F6-4F4A-47FB-A3EE-6ABD07F331A3}" srcOrd="0" destOrd="0" presId="urn:microsoft.com/office/officeart/2005/8/layout/default"/>
    <dgm:cxn modelId="{12018C52-9650-4E61-9730-018DF8DD2D62}" srcId="{11C17A2C-9903-411C-844B-2DEA9F88F694}" destId="{6B80F52B-3E9B-4ED2-A366-80845E09B235}" srcOrd="1" destOrd="0" parTransId="{AAF4FC1D-2FC7-4852-9C40-5D1D2A8A5735}" sibTransId="{95B747DD-0EE6-4FD2-A1E3-CDE2A490D1E1}"/>
    <dgm:cxn modelId="{AFC72BA1-A0D4-4498-8D27-6A0C274B9719}" type="presOf" srcId="{448999CD-39E3-42E7-B37D-992687F3D2E0}" destId="{AA2875CA-9C33-4E2F-96AC-701566C296A3}" srcOrd="0" destOrd="0" presId="urn:microsoft.com/office/officeart/2005/8/layout/default"/>
    <dgm:cxn modelId="{6620EBFE-750B-4FEC-975F-7E0BA75D741B}" type="presOf" srcId="{7A7DA2BA-BD1C-4B52-ABD2-A1102D6C5EDC}" destId="{DE949E30-6D37-4E84-A9D6-289C83850AA0}" srcOrd="0" destOrd="0" presId="urn:microsoft.com/office/officeart/2005/8/layout/default"/>
    <dgm:cxn modelId="{5CA75224-50F4-4467-A862-48B15FAA29FD}" type="presParOf" srcId="{029EB27C-52B0-4A61-B2AF-25BB8A0A9B0A}" destId="{E334F5F6-4F4A-47FB-A3EE-6ABD07F331A3}" srcOrd="0" destOrd="0" presId="urn:microsoft.com/office/officeart/2005/8/layout/default"/>
    <dgm:cxn modelId="{59CEC231-030D-4B81-B994-024CEF705717}" type="presParOf" srcId="{029EB27C-52B0-4A61-B2AF-25BB8A0A9B0A}" destId="{AC78A9E0-F3EF-4A9C-BDA9-2A216EDD5F93}" srcOrd="1" destOrd="0" presId="urn:microsoft.com/office/officeart/2005/8/layout/default"/>
    <dgm:cxn modelId="{1580849F-C5C7-45DF-A7EB-97752FC3A895}" type="presParOf" srcId="{029EB27C-52B0-4A61-B2AF-25BB8A0A9B0A}" destId="{8065747E-919D-4D1F-8138-B96FA29AE019}" srcOrd="2" destOrd="0" presId="urn:microsoft.com/office/officeart/2005/8/layout/default"/>
    <dgm:cxn modelId="{8EC05EAE-5137-4DB6-853D-E56DEDD0B4ED}" type="presParOf" srcId="{029EB27C-52B0-4A61-B2AF-25BB8A0A9B0A}" destId="{B65D2ED3-9C99-4D9A-9DEC-080F532D64AA}" srcOrd="3" destOrd="0" presId="urn:microsoft.com/office/officeart/2005/8/layout/default"/>
    <dgm:cxn modelId="{35B0CC4C-61FA-4DCC-83E6-08A065AB0FFE}" type="presParOf" srcId="{029EB27C-52B0-4A61-B2AF-25BB8A0A9B0A}" destId="{AA2875CA-9C33-4E2F-96AC-701566C296A3}" srcOrd="4" destOrd="0" presId="urn:microsoft.com/office/officeart/2005/8/layout/default"/>
    <dgm:cxn modelId="{2624B12E-A34A-486C-8CF2-733B7EB5D573}" type="presParOf" srcId="{029EB27C-52B0-4A61-B2AF-25BB8A0A9B0A}" destId="{334BBDDD-28DB-46B6-AE42-F6BED6738D2A}" srcOrd="5" destOrd="0" presId="urn:microsoft.com/office/officeart/2005/8/layout/default"/>
    <dgm:cxn modelId="{D73813D0-80F3-42C3-AEE5-3B67239763A8}" type="presParOf" srcId="{029EB27C-52B0-4A61-B2AF-25BB8A0A9B0A}" destId="{DE949E30-6D37-4E84-A9D6-289C83850AA0}" srcOrd="6" destOrd="0" presId="urn:microsoft.com/office/officeart/2005/8/layout/default"/>
    <dgm:cxn modelId="{74E1FABD-4D5C-4EA8-83B0-D0DD45F2D281}" type="presParOf" srcId="{029EB27C-52B0-4A61-B2AF-25BB8A0A9B0A}" destId="{DCB5E726-8CDB-4BA4-8DE6-E2A96A472FCA}" srcOrd="7" destOrd="0" presId="urn:microsoft.com/office/officeart/2005/8/layout/default"/>
    <dgm:cxn modelId="{A6B49907-D0F3-4040-B632-C9F11A6E9B11}" type="presParOf" srcId="{029EB27C-52B0-4A61-B2AF-25BB8A0A9B0A}" destId="{364A386C-0F62-4177-BE24-C6239A3E07BA}" srcOrd="8" destOrd="0" presId="urn:microsoft.com/office/officeart/2005/8/layout/default"/>
    <dgm:cxn modelId="{C34CF91C-85BF-4BE8-A94D-2C722999A501}" type="presParOf" srcId="{029EB27C-52B0-4A61-B2AF-25BB8A0A9B0A}" destId="{CFDFA299-2320-4792-AB0B-FD26F4536043}" srcOrd="9" destOrd="0" presId="urn:microsoft.com/office/officeart/2005/8/layout/default"/>
    <dgm:cxn modelId="{8EF0201B-1E0B-48AE-8F7B-8D4D7EAFB8D4}" type="presParOf" srcId="{029EB27C-52B0-4A61-B2AF-25BB8A0A9B0A}" destId="{C650FCBF-C24A-4C10-9998-0EFBA51029D5}" srcOrd="10" destOrd="0" presId="urn:microsoft.com/office/officeart/2005/8/layout/default"/>
    <dgm:cxn modelId="{1E4A1977-DAEE-49BF-9835-B4017A65A3D9}" type="presParOf" srcId="{029EB27C-52B0-4A61-B2AF-25BB8A0A9B0A}" destId="{13D0D1DC-0BAE-4183-83D0-016DE367B6D1}" srcOrd="11" destOrd="0" presId="urn:microsoft.com/office/officeart/2005/8/layout/default"/>
    <dgm:cxn modelId="{03FF029E-3F9C-4B6D-B9D0-E049D965E71B}" type="presParOf" srcId="{029EB27C-52B0-4A61-B2AF-25BB8A0A9B0A}" destId="{25D32EF3-E3F0-4691-A816-AF12161E2E0A}" srcOrd="12" destOrd="0" presId="urn:microsoft.com/office/officeart/2005/8/layout/default"/>
    <dgm:cxn modelId="{F5DEA3D9-66F9-4013-835D-F9D4CD5C918B}" type="presParOf" srcId="{029EB27C-52B0-4A61-B2AF-25BB8A0A9B0A}" destId="{48E882AC-B122-46CE-A4EE-FBE78C91DD83}" srcOrd="13" destOrd="0" presId="urn:microsoft.com/office/officeart/2005/8/layout/default"/>
    <dgm:cxn modelId="{07F1B689-3282-4BF9-8680-79BB57CA2E57}" type="presParOf" srcId="{029EB27C-52B0-4A61-B2AF-25BB8A0A9B0A}" destId="{5DF81F1B-E3BE-4AC6-A7EC-F885A9189EA0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34F5F6-4F4A-47FB-A3EE-6ABD07F331A3}">
      <dsp:nvSpPr>
        <dsp:cNvPr id="0" name=""/>
        <dsp:cNvSpPr/>
      </dsp:nvSpPr>
      <dsp:spPr>
        <a:xfrm>
          <a:off x="611147" y="1357"/>
          <a:ext cx="2427907" cy="171767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 Full Days complimentary Booking in </a:t>
          </a:r>
          <a:r>
            <a:rPr lang="en-US" sz="1400" b="1" i="0" kern="1200" dirty="0" err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Shriram</a:t>
          </a: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Modi Hall for AGM/Event/Meeting in a year</a:t>
          </a:r>
          <a:b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</a:t>
          </a:r>
          <a:r>
            <a:rPr lang="en-US" sz="1400" b="1" kern="1200" dirty="0" smtClean="0">
              <a:effectLst/>
              <a:latin typeface="+mn-lt"/>
            </a:rPr>
            <a:t>1,02,000</a:t>
          </a:r>
          <a:r>
            <a:rPr lang="en-US" sz="1400" b="1" i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1147" y="1357"/>
        <a:ext cx="2427907" cy="1717676"/>
      </dsp:txXfrm>
    </dsp:sp>
    <dsp:sp modelId="{8065747E-919D-4D1F-8138-B96FA29AE019}">
      <dsp:nvSpPr>
        <dsp:cNvPr id="0" name=""/>
        <dsp:cNvSpPr/>
      </dsp:nvSpPr>
      <dsp:spPr>
        <a:xfrm>
          <a:off x="3281846" y="37032"/>
          <a:ext cx="2427907" cy="164632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 Full Days Complimentary Bookings in PHDCCI LPS Auditorium for Holding Company AGMs</a:t>
          </a:r>
          <a:b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</a:t>
          </a:r>
          <a:r>
            <a:rPr lang="en-US" sz="1400" b="1" kern="1200" dirty="0" smtClean="0">
              <a:effectLst/>
              <a:latin typeface="+mn-lt"/>
            </a:rPr>
            <a:t>2,55,000</a:t>
          </a:r>
          <a:r>
            <a:rPr lang="en-US" sz="1400" b="1" i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 )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81846" y="37032"/>
        <a:ext cx="2427907" cy="1646325"/>
      </dsp:txXfrm>
    </dsp:sp>
    <dsp:sp modelId="{AA2875CA-9C33-4E2F-96AC-701566C296A3}">
      <dsp:nvSpPr>
        <dsp:cNvPr id="0" name=""/>
        <dsp:cNvSpPr/>
      </dsp:nvSpPr>
      <dsp:spPr>
        <a:xfrm>
          <a:off x="5952545" y="1357"/>
          <a:ext cx="2427907" cy="171767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7 Free Library Membership (@Rs</a:t>
          </a:r>
          <a:r>
            <a:rPr lang="en-US" sz="1400" b="1" i="0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15000/ per member)</a:t>
          </a:r>
          <a:br>
            <a:rPr lang="en-US" sz="1400" b="1" i="0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kern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Worth- INR 1,50,000)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52545" y="1357"/>
        <a:ext cx="2427907" cy="1717676"/>
      </dsp:txXfrm>
    </dsp:sp>
    <dsp:sp modelId="{DE949E30-6D37-4E84-A9D6-289C83850AA0}">
      <dsp:nvSpPr>
        <dsp:cNvPr id="0" name=""/>
        <dsp:cNvSpPr/>
      </dsp:nvSpPr>
      <dsp:spPr>
        <a:xfrm>
          <a:off x="611147" y="1961824"/>
          <a:ext cx="2427907" cy="145674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5 Speaker slot in Parliamentarian Sessions &amp; Chamber’s Flagship Events in a year</a:t>
          </a:r>
          <a:b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Worth- 5*1,00,000=5,00,000) 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1147" y="1961824"/>
        <a:ext cx="2427907" cy="1456744"/>
      </dsp:txXfrm>
    </dsp:sp>
    <dsp:sp modelId="{364A386C-0F62-4177-BE24-C6239A3E07BA}">
      <dsp:nvSpPr>
        <dsp:cNvPr id="0" name=""/>
        <dsp:cNvSpPr/>
      </dsp:nvSpPr>
      <dsp:spPr>
        <a:xfrm>
          <a:off x="3281846" y="1961824"/>
          <a:ext cx="2427907" cy="145674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Preference will be given &amp; maximum representations drafted by the sponsors to be placed with the Government (concerning his/her company/industry)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81846" y="1961824"/>
        <a:ext cx="2427907" cy="1456744"/>
      </dsp:txXfrm>
    </dsp:sp>
    <dsp:sp modelId="{C650FCBF-C24A-4C10-9998-0EFBA51029D5}">
      <dsp:nvSpPr>
        <dsp:cNvPr id="0" name=""/>
        <dsp:cNvSpPr/>
      </dsp:nvSpPr>
      <dsp:spPr>
        <a:xfrm>
          <a:off x="5952545" y="1961824"/>
          <a:ext cx="2427907" cy="14567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15 Free Virtual Exhibition Registration for International &amp; Domestic Exhibitions for 1 Year (</a:t>
          </a:r>
          <a:r>
            <a:rPr lang="it-IT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Rs. 1,500 per visitor participant</a:t>
          </a: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b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it-IT" sz="1400" b="1" i="1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</a:t>
          </a:r>
          <a:r>
            <a:rPr lang="it-IT" sz="1400" kern="1200" dirty="0" smtClean="0">
              <a:effectLst/>
              <a:latin typeface="+mn-lt"/>
            </a:rPr>
            <a:t>INR</a:t>
          </a:r>
          <a:r>
            <a:rPr lang="it-IT" sz="1400" kern="1200" baseline="0" dirty="0" smtClean="0">
              <a:effectLst/>
              <a:latin typeface="+mn-lt"/>
            </a:rPr>
            <a:t> 22500/-</a:t>
          </a:r>
          <a:r>
            <a:rPr lang="it-IT" sz="1400" b="1" i="1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52545" y="1961824"/>
        <a:ext cx="2427907" cy="1456744"/>
      </dsp:txXfrm>
    </dsp:sp>
    <dsp:sp modelId="{25D32EF3-E3F0-4691-A816-AF12161E2E0A}">
      <dsp:nvSpPr>
        <dsp:cNvPr id="0" name=""/>
        <dsp:cNvSpPr/>
      </dsp:nvSpPr>
      <dsp:spPr>
        <a:xfrm>
          <a:off x="1295405" y="3667784"/>
          <a:ext cx="3730092" cy="121141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Advertisement Astons in All Webinars of PHDCCI 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Link- </a:t>
          </a: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https://drive.google.com/file/d/1U9eq8UVzhVEahX0lG0LBey3tY_7eERtB/view?usp=sharing</a:t>
          </a: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1400" b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95405" y="3667784"/>
        <a:ext cx="3730092" cy="1211414"/>
      </dsp:txXfrm>
    </dsp:sp>
    <dsp:sp modelId="{5DF81F1B-E3BE-4AC6-A7EC-F885A9189EA0}">
      <dsp:nvSpPr>
        <dsp:cNvPr id="0" name=""/>
        <dsp:cNvSpPr/>
      </dsp:nvSpPr>
      <dsp:spPr>
        <a:xfrm>
          <a:off x="5268287" y="3661360"/>
          <a:ext cx="2427907" cy="122426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 Complimentary entry of participants in 3 paid programs of PHD Chamber</a:t>
          </a:r>
          <a:b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Worth- INR </a:t>
          </a:r>
          <a:r>
            <a:rPr lang="en-US" sz="1400" kern="1200" baseline="0" dirty="0" smtClean="0"/>
            <a:t>16,000/-</a:t>
          </a:r>
          <a:r>
            <a:rPr lang="en-US" sz="14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68287" y="3661360"/>
        <a:ext cx="2427907" cy="12242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739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64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108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18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454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8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8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57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785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1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244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0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5.jpeg" Type="http://schemas.openxmlformats.org/officeDocument/2006/relationships/image"/><Relationship Id="rId4" Target="../media/image4.jpeg" Type="http://schemas.openxmlformats.org/officeDocument/2006/relationships/image"/></Relationships>
</file>

<file path=ppt/slides/_rels/slide3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7.jpeg" Type="http://schemas.openxmlformats.org/officeDocument/2006/relationships/image"/><Relationship Id="rId4" Target="../media/image6.png" Type="http://schemas.openxmlformats.org/officeDocument/2006/relationships/image"/></Relationships>
</file>

<file path=ppt/slides/_rels/slide4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9.jpeg" Type="http://schemas.openxmlformats.org/officeDocument/2006/relationships/image"/><Relationship Id="rId4" Target="../media/image8.jpeg" Type="http://schemas.openxmlformats.org/officeDocument/2006/relationships/image"/></Relationships>
</file>

<file path=ppt/slides/_rels/slide5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1.jpe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6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3.jpeg" Type="http://schemas.openxmlformats.org/officeDocument/2006/relationships/image"/><Relationship Id="rId4" Target="../media/image12.jpeg" Type="http://schemas.openxmlformats.org/officeDocument/2006/relationships/image"/></Relationships>
</file>

<file path=ppt/slides/_rels/slide7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5.jpeg" Type="http://schemas.openxmlformats.org/officeDocument/2006/relationships/image"/><Relationship Id="rId4" Target="../media/image14.jpeg" Type="http://schemas.openxmlformats.org/officeDocument/2006/relationships/image"/></Relationships>
</file>

<file path=ppt/slides/_rels/slide8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16.jpeg" Type="http://schemas.openxmlformats.org/officeDocument/2006/relationships/image"/></Relationships>
</file>

<file path=ppt/slides/_rels/slide9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8.jpeg" Type="http://schemas.openxmlformats.org/officeDocument/2006/relationships/image"/><Relationship Id="rId4" Target="../media/image17.jpeg" Type="http://schemas.openxmlformats.org/officeDocument/2006/relationships/image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3.jpeg" Type="http://schemas.openxmlformats.org/officeDocument/2006/relationships/image"/><Relationship Id="rId5" Target="../media/image22.jpeg" Type="http://schemas.openxmlformats.org/officeDocument/2006/relationships/image"/><Relationship Id="rId4" Target="../media/image21.jpeg" Type="http://schemas.openxmlformats.org/officeDocument/2006/relationships/image"/></Relationships>
</file>

<file path=ppt/slides/_rels/slide12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4.jpeg" Type="http://schemas.openxmlformats.org/officeDocument/2006/relationships/image"/><Relationship Id="rId4" Target="../media/image18.jpeg" Type="http://schemas.openxmlformats.org/officeDocument/2006/relationships/image"/></Relationships>
</file>

<file path=ppt/slides/_rels/slide13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5.jpeg" Type="http://schemas.openxmlformats.org/officeDocument/2006/relationships/image"/><Relationship Id="rId4" Target="../media/image14.jpeg" Type="http://schemas.openxmlformats.org/officeDocument/2006/relationships/image"/></Relationships>
</file>

<file path=ppt/slides/_rels/slide14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6.jpeg" Type="http://schemas.openxmlformats.org/officeDocument/2006/relationships/image"/><Relationship Id="rId4" Target="../media/image25.jpeg" Type="http://schemas.openxmlformats.org/officeDocument/2006/relationships/image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6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7" Target="../media/image31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30.jpeg" Type="http://schemas.openxmlformats.org/officeDocument/2006/relationships/image"/><Relationship Id="rId5" Target="../media/image29.png" Type="http://schemas.openxmlformats.org/officeDocument/2006/relationships/image"/><Relationship Id="rId4" Target="../media/image28.png" Type="http://schemas.openxmlformats.org/officeDocument/2006/relationships/image"/></Relationships>
</file>

<file path=ppt/slides/_rels/slide17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34.jpeg" Type="http://schemas.openxmlformats.org/officeDocument/2006/relationships/image"/><Relationship Id="rId5" Target="../media/image33.jpeg" Type="http://schemas.openxmlformats.org/officeDocument/2006/relationships/image"/><Relationship Id="rId4" Target="../media/image32.jpeg" Type="http://schemas.openxmlformats.org/officeDocument/2006/relationships/image"/></Relationships>
</file>

<file path=ppt/slides/_rels/slide18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36.jpeg" Type="http://schemas.openxmlformats.org/officeDocument/2006/relationships/image"/><Relationship Id="rId4" Target="../media/image35.jpeg" Type="http://schemas.openxmlformats.org/officeDocument/2006/relationships/image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0.xml.rels><?xml version="1.0" encoding="UTF-8" standalone="yes" ?><Relationships xmlns="http://schemas.openxmlformats.org/package/2006/relationships"><Relationship Id="rId3" Target="../media/image37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39.jpeg" Type="http://schemas.openxmlformats.org/officeDocument/2006/relationships/image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0"/>
            <a:ext cx="8305800" cy="18288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b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Esteemed Platinum Annual Sponsor 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599" y="5181600"/>
            <a:ext cx="6400800" cy="609600"/>
          </a:xfrm>
        </p:spPr>
        <p:txBody>
          <a:bodyPr>
            <a:normAutofit/>
          </a:bodyPr>
          <a:lstStyle/>
          <a:p>
            <a:r>
              <a:rPr lang="en-US" sz="2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Contributing Amount- Rs. 10.00 Lacs</a:t>
            </a:r>
          </a:p>
          <a:p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28600"/>
            <a:ext cx="2438400" cy="2583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464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1371600"/>
            <a:ext cx="91440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 on all Marketing Collaterals</a:t>
            </a:r>
          </a:p>
        </p:txBody>
      </p:sp>
      <p:pic>
        <p:nvPicPr>
          <p:cNvPr id="12" name="Picture 2" descr="https://pbs.twimg.com/media/EjqMRIcU0AA-0wP?format=jpg&amp;name=900x900"/>
          <p:cNvPicPr>
            <a:picLocks noChangeAspect="1" noChangeArrowheads="1"/>
          </p:cNvPicPr>
          <p:nvPr/>
        </p:nvPicPr>
        <p:blipFill>
          <a:blip r:embed="rId4"/>
          <a:srcRect l="2762" t="2500" r="3314" b="6666"/>
          <a:stretch>
            <a:fillRect/>
          </a:stretch>
        </p:blipFill>
        <p:spPr bwMode="auto">
          <a:xfrm>
            <a:off x="533400" y="2006003"/>
            <a:ext cx="2938134" cy="470965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6" t="19742" r="6057" b="5081"/>
          <a:stretch>
            <a:fillRect/>
          </a:stretch>
        </p:blipFill>
        <p:spPr bwMode="auto">
          <a:xfrm>
            <a:off x="3819548" y="2209800"/>
            <a:ext cx="5000660" cy="4071942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2111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2" y="1371600"/>
            <a:ext cx="9144001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 Mailer to the Database with Sponsor’s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Logo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71020"/>
            <a:ext cx="3886200" cy="4810780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7" r="1923"/>
          <a:stretch/>
        </p:blipFill>
        <p:spPr bwMode="auto">
          <a:xfrm>
            <a:off x="3962401" y="1971020"/>
            <a:ext cx="5105400" cy="4810779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1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2" y="1371600"/>
            <a:ext cx="9144001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Extensive Social Media Promotion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 b="4584"/>
          <a:stretch>
            <a:fillRect/>
          </a:stretch>
        </p:blipFill>
        <p:spPr bwMode="auto">
          <a:xfrm>
            <a:off x="652147" y="2362200"/>
            <a:ext cx="3500462" cy="411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38361" y="2362200"/>
            <a:ext cx="4261122" cy="411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1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Placement of Logos on all Paid Social Media Promotions of Specific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Events Worth- 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INR 50,000 – 70000/-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 r="2068" b="2632"/>
          <a:stretch>
            <a:fillRect/>
          </a:stretch>
        </p:blipFill>
        <p:spPr bwMode="auto">
          <a:xfrm>
            <a:off x="533400" y="2743200"/>
            <a:ext cx="4023085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48241" y="2743200"/>
            <a:ext cx="3857652" cy="36575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1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Promotion of Sponsor on Hoardings, Bus Shelters &amp; all Outdoor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Promotions Worth- 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INR 5 – 7 lakhs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743200"/>
            <a:ext cx="3632018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19652" y="2743200"/>
            <a:ext cx="3857652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1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Mention of Partner/ Sponsor in Pre-Event Press Release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981200"/>
            <a:ext cx="3087877" cy="47513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10" name="Group 9"/>
          <p:cNvGrpSpPr/>
          <p:nvPr/>
        </p:nvGrpSpPr>
        <p:grpSpPr>
          <a:xfrm>
            <a:off x="4800600" y="1981200"/>
            <a:ext cx="3350733" cy="4657091"/>
            <a:chOff x="4714875" y="1500174"/>
            <a:chExt cx="3929091" cy="5072098"/>
          </a:xfrm>
        </p:grpSpPr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14875" y="1500174"/>
              <a:ext cx="3915151" cy="50720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13" name="Rectangle 12"/>
            <p:cNvSpPr/>
            <p:nvPr/>
          </p:nvSpPr>
          <p:spPr>
            <a:xfrm>
              <a:off x="4714876" y="5715016"/>
              <a:ext cx="3929090" cy="857256"/>
            </a:xfrm>
            <a:prstGeom prst="rect">
              <a:avLst/>
            </a:prstGeom>
            <a:noFill/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11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1371600"/>
            <a:ext cx="9144000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 Placed on the Panel of Sponsors on the PHDCCI Website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1230" y="2450410"/>
            <a:ext cx="8521540" cy="43313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1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Color ads in PHD Chamber Bulletin (Monthly)</a:t>
            </a:r>
            <a:b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Full Pages Worth- 5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*50,000= INR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2,50,000 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2275" y="2433613"/>
            <a:ext cx="3091350" cy="4348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0810" y="2422750"/>
            <a:ext cx="3108419" cy="43911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1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1371600"/>
            <a:ext cx="91440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Knowledge Reports prepared by PHD Research Bureau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Page Colored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 (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come first serve basis)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Worth- INR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1,20,000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3743D663-82EB-4BBF-817B-BC00B5B617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819400"/>
            <a:ext cx="3200400" cy="37683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84ABFA7-751E-4115-9219-524241957A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12" y="2819400"/>
            <a:ext cx="3304088" cy="37152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1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 in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MCM Directory &amp; all other PHDCCI Promotional Production like Calendar, Diary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etc.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Full  Page Colored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Ad, Worth-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INR 1,00,000 for Color Ad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2743200"/>
            <a:ext cx="2588807" cy="36742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27039" y="2743200"/>
            <a:ext cx="2634854" cy="37231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100817"/>
            <a:ext cx="3563077" cy="295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Full  Page  Colored Ad (Centre Page) in PHD Annual Report</a:t>
            </a:r>
            <a:b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Worth- INR 1,00,000</a:t>
            </a:r>
            <a:endParaRPr lang="en-US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87918" y="2636293"/>
            <a:ext cx="2804925" cy="396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3" descr="C:\Users\admin\Downloads\WhatsApp Image 2021-03-30 at 3.32.58 PM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636293"/>
            <a:ext cx="2764393" cy="39624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1371600"/>
            <a:ext cx="91440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Promoting Partner Testimonial on Post-Event Press Release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981200"/>
            <a:ext cx="3087877" cy="47513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10" name="Group 9"/>
          <p:cNvGrpSpPr/>
          <p:nvPr/>
        </p:nvGrpSpPr>
        <p:grpSpPr>
          <a:xfrm>
            <a:off x="4800600" y="1981200"/>
            <a:ext cx="3350733" cy="4657091"/>
            <a:chOff x="4714875" y="1500174"/>
            <a:chExt cx="3929091" cy="5072098"/>
          </a:xfrm>
        </p:grpSpPr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14875" y="1500174"/>
              <a:ext cx="3915151" cy="50720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13" name="Rectangle 12"/>
            <p:cNvSpPr/>
            <p:nvPr/>
          </p:nvSpPr>
          <p:spPr>
            <a:xfrm>
              <a:off x="4714876" y="5715016"/>
              <a:ext cx="3929090" cy="857256"/>
            </a:xfrm>
            <a:prstGeom prst="rect">
              <a:avLst/>
            </a:prstGeom>
            <a:noFill/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11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Prominent Placement of Company Logo in Half/Full Page Event Print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Worth- </a:t>
            </a:r>
            <a:r>
              <a:rPr lang="en-US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INR 1,00,000 – </a:t>
            </a:r>
            <a:r>
              <a:rPr lang="en-US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2,00,000)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36216" y="2667000"/>
            <a:ext cx="2807184" cy="411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/>
          <a:srcRect l="3333" r="6667" b="4167"/>
          <a:stretch>
            <a:fillRect/>
          </a:stretch>
        </p:blipFill>
        <p:spPr bwMode="auto">
          <a:xfrm>
            <a:off x="4648200" y="2667000"/>
            <a:ext cx="3083293" cy="411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1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76" y="1371600"/>
            <a:ext cx="914400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Exhibitor Stall in Virtual Exhibitions which will be organized by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PHDCCI (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Worth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Rs. 4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,00,000/-)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666999"/>
            <a:ext cx="5410200" cy="40606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Placement of Company’s Logo in the Picture Frame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shared in Media along with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Release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C:\Users\Siimran\Desktop\AGM\AGM- Role of Wom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773" y="4673834"/>
            <a:ext cx="3532029" cy="2031766"/>
          </a:xfrm>
          <a:prstGeom prst="rect">
            <a:avLst/>
          </a:prstGeom>
          <a:noFill/>
        </p:spPr>
      </p:pic>
      <p:pic>
        <p:nvPicPr>
          <p:cNvPr id="10" name="Picture 5" descr="C:\Users\Siimran\Desktop\AGM\Inaugral Session- AGM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774" y="2452793"/>
            <a:ext cx="3532029" cy="2119208"/>
          </a:xfrm>
          <a:prstGeom prst="rect">
            <a:avLst/>
          </a:prstGeom>
          <a:noFill/>
        </p:spPr>
      </p:pic>
      <p:pic>
        <p:nvPicPr>
          <p:cNvPr id="12" name="Picture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00601" y="4673834"/>
            <a:ext cx="3428999" cy="20317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" name="Picture 1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00601" y="2452792"/>
            <a:ext cx="3429000" cy="21192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1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Company Logo in the AGM &amp; Flagship Event Invitation Cards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 l="2582" t="2582" b="2564"/>
          <a:stretch>
            <a:fillRect/>
          </a:stretch>
        </p:blipFill>
        <p:spPr bwMode="auto">
          <a:xfrm>
            <a:off x="228600" y="2514601"/>
            <a:ext cx="2955096" cy="32003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4200" y="2514602"/>
            <a:ext cx="2903265" cy="3200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30588" y="2514601"/>
            <a:ext cx="2908612" cy="3200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1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Preferred Sponsor logo visibility in Events &amp; Event Highlight Telecasted on Premium Business Electronic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Channels  (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Worth- </a:t>
            </a:r>
            <a:r>
              <a:rPr lang="en-US" sz="2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INR </a:t>
            </a:r>
            <a:r>
              <a:rPr lang="en-US" sz="22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8,00,000)</a:t>
            </a:r>
            <a:endParaRPr lang="en-US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276600"/>
            <a:ext cx="4429156" cy="30718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3276600"/>
            <a:ext cx="4214842" cy="30761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-1" y="2209800"/>
            <a:ext cx="9144001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1600" i="1" dirty="0">
                <a:latin typeface="Times New Roman" pitchFamily="18" charset="0"/>
                <a:cs typeface="Times New Roman" pitchFamily="18" charset="0"/>
              </a:rPr>
              <a:t>Our sponsors got visibility in the starting, middle and ending of the  event showcase which was aired on ET Now that witnessed a viewership of more than thousand viewers Pan-India.</a:t>
            </a:r>
          </a:p>
        </p:txBody>
      </p:sp>
    </p:spTree>
    <p:extLst>
      <p:ext uri="{BB962C8B-B14F-4D97-AF65-F5344CB8AC3E}">
        <p14:creationId xmlns:p14="http://schemas.microsoft.com/office/powerpoint/2010/main" val="21158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Sponsor Logo prominently displayed on Virtual Backdrops &amp; other Presentations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86000"/>
            <a:ext cx="6248400" cy="43482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331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4308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Live Ticker on PHD Chamber of Commerce and Industry’s website 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1" descr="image00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" t="8881" r="1388" b="7699"/>
          <a:stretch/>
        </p:blipFill>
        <p:spPr bwMode="auto">
          <a:xfrm>
            <a:off x="173813" y="2209800"/>
            <a:ext cx="8741587" cy="4267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57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1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392109638"/>
              </p:ext>
            </p:extLst>
          </p:nvPr>
        </p:nvGraphicFramePr>
        <p:xfrm>
          <a:off x="76199" y="1894820"/>
          <a:ext cx="8991601" cy="4886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Rectangle 11"/>
          <p:cNvSpPr/>
          <p:nvPr/>
        </p:nvSpPr>
        <p:spPr>
          <a:xfrm>
            <a:off x="-1" y="1371600"/>
            <a:ext cx="9144001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attractive benefits offered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47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Platinum Annual Sponsor </a:t>
            </a:r>
          </a:p>
        </p:txBody>
      </p:sp>
      <p:sp>
        <p:nvSpPr>
          <p:cNvPr id="2" name="Oval 1"/>
          <p:cNvSpPr/>
          <p:nvPr/>
        </p:nvSpPr>
        <p:spPr>
          <a:xfrm>
            <a:off x="1904999" y="1828800"/>
            <a:ext cx="5334000" cy="457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 Yearly Worth for Membership- INR 29,00,000/-</a:t>
            </a:r>
            <a:r>
              <a:rPr lang="en-US" sz="3600" b="1" i="1" baseline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b="1" i="1" baseline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approx</a:t>
            </a:r>
            <a:r>
              <a:rPr lang="en-US" sz="3600" b="1" i="1" baseline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6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20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507</Words>
  <Application>Microsoft Office PowerPoint</Application>
  <PresentationFormat>On-screen Show (4:3)</PresentationFormat>
  <Paragraphs>55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Deliverables for Esteemed Platinum Annual Sponsor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15</cp:revision>
  <dcterms:created xsi:type="dcterms:W3CDTF">2021-03-23T09:47:43Z</dcterms:created>
  <dcterms:modified xsi:type="dcterms:W3CDTF">2021-03-31T11:35:08Z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1628628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S9.0.3</vt:lpwstr>
  </property>
</Properties>
</file>