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57" r:id="rId15"/>
    <p:sldId id="273" r:id="rId16"/>
    <p:sldId id="274" r:id="rId17"/>
    <p:sldId id="275" r:id="rId18"/>
    <p:sldId id="258" r:id="rId19"/>
    <p:sldId id="26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17A2C-9903-411C-844B-2DEA9F88F69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F51EF9F-1107-42F7-88A3-2FE54E3A30B2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 Day complimentary Booking in </a:t>
          </a:r>
          <a:r>
            <a:rPr lang="en-US" sz="1400" b="1" i="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34,000)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FA0793-72B7-4350-BF3D-2DF452CEB16D}" type="par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E7D49-CB10-4349-9D4F-EA7BBE0D0F1D}" type="sib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0F52B-3E9B-4ED2-A366-80845E09B235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Half Days Complimentary Bookings in PHDCCI LPS Auditorium for Holding Company AGMs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dirty="0" smtClean="0">
              <a:effectLst/>
              <a:latin typeface="+mn-lt"/>
            </a:rPr>
            <a:t>1,22,000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4FC1D-2FC7-4852-9C40-5D1D2A8A5735}" type="par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B747DD-0EE6-4FD2-A1E3-CDE2A490D1E1}" type="sib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8999CD-39E3-42E7-B37D-992687F3D2E0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Free Library Membership (@Rs</a:t>
          </a:r>
          <a: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45,000)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34AE17-FA7E-4ACC-B88B-E85C27BB53BB}" type="par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FE42DF-035F-40F0-8ACE-798754BEA626}" type="sib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4A2B0D-313F-4F0C-A29D-9879E673F13F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</a:p>
      </dgm:t>
    </dgm:pt>
    <dgm:pt modelId="{8982205B-A305-43BC-95F5-0940D6C4B084}" type="parTrans" cxnId="{23F01F07-556B-457A-B77D-CE986FCEF559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7249EA-DE3C-4371-810E-E795FB649F2E}" type="sibTrans" cxnId="{23F01F07-556B-457A-B77D-CE986FCEF559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245FFA-553A-47DA-BE4E-1608DCABA824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Free Virtual Exhibition Registration for International &amp; Domestic Exhibitions for 1 Year (</a:t>
          </a:r>
          <a:r>
            <a:rPr lang="it-IT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INR 75,000</a:t>
          </a:r>
          <a:r>
            <a:rPr lang="it-IT" sz="1400" b="1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/-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7B076-2441-4FD5-B932-308E76E1DE9A}" type="parTrans" cxnId="{79E829AC-F14B-490B-A2F3-B88CCD586002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06134F-ED64-4DA3-9388-F9C2A00B9BA9}" type="sibTrans" cxnId="{79E829AC-F14B-490B-A2F3-B88CCD586002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BD79A-6263-4115-96F1-87B526C960DC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PHDCCI</a:t>
          </a:r>
        </a:p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</dgm:t>
    </dgm:pt>
    <dgm:pt modelId="{43EEE741-3328-4E0F-8F5D-419C17808F68}" type="parTrans" cxnId="{842B54FF-1D02-4FF3-A123-7A07259EFC01}">
      <dgm:prSet/>
      <dgm:spPr/>
      <dgm:t>
        <a:bodyPr/>
        <a:lstStyle/>
        <a:p>
          <a:endParaRPr lang="en-US"/>
        </a:p>
      </dgm:t>
    </dgm:pt>
    <dgm:pt modelId="{E2773AEF-DE4B-499E-8685-FCE296460798}" type="sibTrans" cxnId="{842B54FF-1D02-4FF3-A123-7A07259EFC01}">
      <dgm:prSet/>
      <dgm:spPr/>
      <dgm:t>
        <a:bodyPr/>
        <a:lstStyle/>
        <a:p>
          <a:endParaRPr lang="en-US"/>
        </a:p>
      </dgm:t>
    </dgm:pt>
    <dgm:pt modelId="{8A487AAF-5047-44EC-BEC7-68DD2F86E9F3}">
      <dgm:prSet custT="1"/>
      <dgm:spPr/>
      <dgm:t>
        <a:bodyPr/>
        <a:lstStyle/>
        <a:p>
          <a:pPr rtl="0"/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 Complimentary entry of participants in 3 paid programs of PHD Chamber</a:t>
          </a:r>
          <a:b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6</a:t>
          </a:r>
          <a:r>
            <a:rPr lang="en-US" sz="1400" b="1" i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,000/-</a:t>
          </a:r>
          <a:r>
            <a: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708690-294C-4F9F-97B1-F50828FDC4C1}" type="parTrans" cxnId="{5E3048AB-1DF7-4B79-A249-516805A6E142}">
      <dgm:prSet/>
      <dgm:spPr/>
      <dgm:t>
        <a:bodyPr/>
        <a:lstStyle/>
        <a:p>
          <a:endParaRPr lang="en-US"/>
        </a:p>
      </dgm:t>
    </dgm:pt>
    <dgm:pt modelId="{53D19A47-44B9-4BBC-86AC-D5CFBB03729F}" type="sibTrans" cxnId="{5E3048AB-1DF7-4B79-A249-516805A6E142}">
      <dgm:prSet/>
      <dgm:spPr/>
      <dgm:t>
        <a:bodyPr/>
        <a:lstStyle/>
        <a:p>
          <a:endParaRPr lang="en-US"/>
        </a:p>
      </dgm:t>
    </dgm:pt>
    <dgm:pt modelId="{029EB27C-52B0-4A61-B2AF-25BB8A0A9B0A}" type="pres">
      <dgm:prSet presAssocID="{11C17A2C-9903-411C-844B-2DEA9F88F6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334F5F6-4F4A-47FB-A3EE-6ABD07F331A3}" type="pres">
      <dgm:prSet presAssocID="{EF51EF9F-1107-42F7-88A3-2FE54E3A30B2}" presName="node" presStyleLbl="node1" presStyleIdx="0" presStyleCnt="7" custScaleY="117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8A9E0-F3EF-4A9C-BDA9-2A216EDD5F93}" type="pres">
      <dgm:prSet presAssocID="{D0EE7D49-CB10-4349-9D4F-EA7BBE0D0F1D}" presName="sibTrans" presStyleCnt="0"/>
      <dgm:spPr/>
    </dgm:pt>
    <dgm:pt modelId="{8065747E-919D-4D1F-8138-B96FA29AE019}" type="pres">
      <dgm:prSet presAssocID="{6B80F52B-3E9B-4ED2-A366-80845E09B235}" presName="node" presStyleLbl="node1" presStyleIdx="1" presStyleCnt="7" custScaleY="1130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D2ED3-9C99-4D9A-9DEC-080F532D64AA}" type="pres">
      <dgm:prSet presAssocID="{95B747DD-0EE6-4FD2-A1E3-CDE2A490D1E1}" presName="sibTrans" presStyleCnt="0"/>
      <dgm:spPr/>
    </dgm:pt>
    <dgm:pt modelId="{AA2875CA-9C33-4E2F-96AC-701566C296A3}" type="pres">
      <dgm:prSet presAssocID="{448999CD-39E3-42E7-B37D-992687F3D2E0}" presName="node" presStyleLbl="node1" presStyleIdx="2" presStyleCnt="7" custScaleY="1120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4BBDDD-28DB-46B6-AE42-F6BED6738D2A}" type="pres">
      <dgm:prSet presAssocID="{81FE42DF-035F-40F0-8ACE-798754BEA626}" presName="sibTrans" presStyleCnt="0"/>
      <dgm:spPr/>
    </dgm:pt>
    <dgm:pt modelId="{D826167F-BF96-4F2D-9A64-C41418FC7B76}" type="pres">
      <dgm:prSet presAssocID="{244A2B0D-313F-4F0C-A29D-9879E673F13F}" presName="node" presStyleLbl="node1" presStyleIdx="3" presStyleCnt="7" custScaleY="1218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9A5AB7-C78F-413D-86E4-E8A33D1CB1C6}" type="pres">
      <dgm:prSet presAssocID="{277249EA-DE3C-4371-810E-E795FB649F2E}" presName="sibTrans" presStyleCnt="0"/>
      <dgm:spPr/>
    </dgm:pt>
    <dgm:pt modelId="{9A6A04FA-BF5C-4843-8CEA-A528DD1E37A1}" type="pres">
      <dgm:prSet presAssocID="{55245FFA-553A-47DA-BE4E-1608DCABA824}" presName="node" presStyleLbl="node1" presStyleIdx="4" presStyleCnt="7" custScaleY="1218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87CB02-05B9-415E-9397-2048DBB6D4B2}" type="pres">
      <dgm:prSet presAssocID="{4906134F-ED64-4DA3-9388-F9C2A00B9BA9}" presName="sibTrans" presStyleCnt="0"/>
      <dgm:spPr/>
    </dgm:pt>
    <dgm:pt modelId="{F7F6DEA2-DC09-4C10-A34B-51493123CE89}" type="pres">
      <dgm:prSet presAssocID="{2CBBD79A-6263-4115-96F1-87B526C960DC}" presName="node" presStyleLbl="node1" presStyleIdx="5" presStyleCnt="7" custScaleY="1090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F09A3-F35D-4228-AC20-03B9DABDE664}" type="pres">
      <dgm:prSet presAssocID="{E2773AEF-DE4B-499E-8685-FCE296460798}" presName="sibTrans" presStyleCnt="0"/>
      <dgm:spPr/>
    </dgm:pt>
    <dgm:pt modelId="{6BFD5109-E431-4ACF-93FE-5F2CF1135F82}" type="pres">
      <dgm:prSet presAssocID="{8A487AAF-5047-44EC-BEC7-68DD2F86E9F3}" presName="node" presStyleLbl="node1" presStyleIdx="6" presStyleCnt="7" custScaleY="1090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1BA3E6-7B0F-459C-8CEB-FE5E32CAC3E9}" type="presOf" srcId="{244A2B0D-313F-4F0C-A29D-9879E673F13F}" destId="{D826167F-BF96-4F2D-9A64-C41418FC7B76}" srcOrd="0" destOrd="0" presId="urn:microsoft.com/office/officeart/2005/8/layout/default"/>
    <dgm:cxn modelId="{25550AC4-E036-42ED-82DA-5A9D663DDB14}" type="presOf" srcId="{8A487AAF-5047-44EC-BEC7-68DD2F86E9F3}" destId="{6BFD5109-E431-4ACF-93FE-5F2CF1135F82}" srcOrd="0" destOrd="0" presId="urn:microsoft.com/office/officeart/2005/8/layout/default"/>
    <dgm:cxn modelId="{12018C52-9650-4E61-9730-018DF8DD2D62}" srcId="{11C17A2C-9903-411C-844B-2DEA9F88F694}" destId="{6B80F52B-3E9B-4ED2-A366-80845E09B235}" srcOrd="1" destOrd="0" parTransId="{AAF4FC1D-2FC7-4852-9C40-5D1D2A8A5735}" sibTransId="{95B747DD-0EE6-4FD2-A1E3-CDE2A490D1E1}"/>
    <dgm:cxn modelId="{79E829AC-F14B-490B-A2F3-B88CCD586002}" srcId="{11C17A2C-9903-411C-844B-2DEA9F88F694}" destId="{55245FFA-553A-47DA-BE4E-1608DCABA824}" srcOrd="4" destOrd="0" parTransId="{1757B076-2441-4FD5-B932-308E76E1DE9A}" sibTransId="{4906134F-ED64-4DA3-9388-F9C2A00B9BA9}"/>
    <dgm:cxn modelId="{F6A85536-16D0-4647-9263-0879D2C8960C}" type="presOf" srcId="{EF51EF9F-1107-42F7-88A3-2FE54E3A30B2}" destId="{E334F5F6-4F4A-47FB-A3EE-6ABD07F331A3}" srcOrd="0" destOrd="0" presId="urn:microsoft.com/office/officeart/2005/8/layout/default"/>
    <dgm:cxn modelId="{ECD0D2C1-E408-47EA-92F6-A48243FFA00B}" type="presOf" srcId="{55245FFA-553A-47DA-BE4E-1608DCABA824}" destId="{9A6A04FA-BF5C-4843-8CEA-A528DD1E37A1}" srcOrd="0" destOrd="0" presId="urn:microsoft.com/office/officeart/2005/8/layout/default"/>
    <dgm:cxn modelId="{2A8803F0-6E29-4204-9540-6927208873C8}" type="presOf" srcId="{6B80F52B-3E9B-4ED2-A366-80845E09B235}" destId="{8065747E-919D-4D1F-8138-B96FA29AE019}" srcOrd="0" destOrd="0" presId="urn:microsoft.com/office/officeart/2005/8/layout/default"/>
    <dgm:cxn modelId="{DFF02158-A113-451E-A9E9-7EA634CFD2E3}" type="presOf" srcId="{2CBBD79A-6263-4115-96F1-87B526C960DC}" destId="{F7F6DEA2-DC09-4C10-A34B-51493123CE89}" srcOrd="0" destOrd="0" presId="urn:microsoft.com/office/officeart/2005/8/layout/default"/>
    <dgm:cxn modelId="{842B54FF-1D02-4FF3-A123-7A07259EFC01}" srcId="{11C17A2C-9903-411C-844B-2DEA9F88F694}" destId="{2CBBD79A-6263-4115-96F1-87B526C960DC}" srcOrd="5" destOrd="0" parTransId="{43EEE741-3328-4E0F-8F5D-419C17808F68}" sibTransId="{E2773AEF-DE4B-499E-8685-FCE296460798}"/>
    <dgm:cxn modelId="{32117D00-57AB-4E85-B769-8C5587CD4ABC}" type="presOf" srcId="{11C17A2C-9903-411C-844B-2DEA9F88F694}" destId="{029EB27C-52B0-4A61-B2AF-25BB8A0A9B0A}" srcOrd="0" destOrd="0" presId="urn:microsoft.com/office/officeart/2005/8/layout/default"/>
    <dgm:cxn modelId="{B407FBD9-9005-4D84-A8B5-2D75F2318A88}" srcId="{11C17A2C-9903-411C-844B-2DEA9F88F694}" destId="{EF51EF9F-1107-42F7-88A3-2FE54E3A30B2}" srcOrd="0" destOrd="0" parTransId="{22FA0793-72B7-4350-BF3D-2DF452CEB16D}" sibTransId="{D0EE7D49-CB10-4349-9D4F-EA7BBE0D0F1D}"/>
    <dgm:cxn modelId="{23F01F07-556B-457A-B77D-CE986FCEF559}" srcId="{11C17A2C-9903-411C-844B-2DEA9F88F694}" destId="{244A2B0D-313F-4F0C-A29D-9879E673F13F}" srcOrd="3" destOrd="0" parTransId="{8982205B-A305-43BC-95F5-0940D6C4B084}" sibTransId="{277249EA-DE3C-4371-810E-E795FB649F2E}"/>
    <dgm:cxn modelId="{5E3048AB-1DF7-4B79-A249-516805A6E142}" srcId="{11C17A2C-9903-411C-844B-2DEA9F88F694}" destId="{8A487AAF-5047-44EC-BEC7-68DD2F86E9F3}" srcOrd="6" destOrd="0" parTransId="{93708690-294C-4F9F-97B1-F50828FDC4C1}" sibTransId="{53D19A47-44B9-4BBC-86AC-D5CFBB03729F}"/>
    <dgm:cxn modelId="{D026A8FD-D7BF-44A4-A348-E339B742E9D9}" type="presOf" srcId="{448999CD-39E3-42E7-B37D-992687F3D2E0}" destId="{AA2875CA-9C33-4E2F-96AC-701566C296A3}" srcOrd="0" destOrd="0" presId="urn:microsoft.com/office/officeart/2005/8/layout/default"/>
    <dgm:cxn modelId="{8E34C823-8EA6-4761-8DCD-8D8E9B567321}" srcId="{11C17A2C-9903-411C-844B-2DEA9F88F694}" destId="{448999CD-39E3-42E7-B37D-992687F3D2E0}" srcOrd="2" destOrd="0" parTransId="{1D34AE17-FA7E-4ACC-B88B-E85C27BB53BB}" sibTransId="{81FE42DF-035F-40F0-8ACE-798754BEA626}"/>
    <dgm:cxn modelId="{A830A732-5ED9-4EE2-95C9-108B875ADF9C}" type="presParOf" srcId="{029EB27C-52B0-4A61-B2AF-25BB8A0A9B0A}" destId="{E334F5F6-4F4A-47FB-A3EE-6ABD07F331A3}" srcOrd="0" destOrd="0" presId="urn:microsoft.com/office/officeart/2005/8/layout/default"/>
    <dgm:cxn modelId="{98FD2B48-CE6C-4E38-A078-DDFDEE1E8322}" type="presParOf" srcId="{029EB27C-52B0-4A61-B2AF-25BB8A0A9B0A}" destId="{AC78A9E0-F3EF-4A9C-BDA9-2A216EDD5F93}" srcOrd="1" destOrd="0" presId="urn:microsoft.com/office/officeart/2005/8/layout/default"/>
    <dgm:cxn modelId="{5BB231C4-4376-439B-B510-43451EE43FC1}" type="presParOf" srcId="{029EB27C-52B0-4A61-B2AF-25BB8A0A9B0A}" destId="{8065747E-919D-4D1F-8138-B96FA29AE019}" srcOrd="2" destOrd="0" presId="urn:microsoft.com/office/officeart/2005/8/layout/default"/>
    <dgm:cxn modelId="{DE49E2FE-188C-4318-A0A3-4A5F48EAFB7A}" type="presParOf" srcId="{029EB27C-52B0-4A61-B2AF-25BB8A0A9B0A}" destId="{B65D2ED3-9C99-4D9A-9DEC-080F532D64AA}" srcOrd="3" destOrd="0" presId="urn:microsoft.com/office/officeart/2005/8/layout/default"/>
    <dgm:cxn modelId="{9C898EB4-E21B-4175-8E76-4A9E302238EC}" type="presParOf" srcId="{029EB27C-52B0-4A61-B2AF-25BB8A0A9B0A}" destId="{AA2875CA-9C33-4E2F-96AC-701566C296A3}" srcOrd="4" destOrd="0" presId="urn:microsoft.com/office/officeart/2005/8/layout/default"/>
    <dgm:cxn modelId="{ED718729-6C6B-4C72-B3F2-F459F6C6E7BC}" type="presParOf" srcId="{029EB27C-52B0-4A61-B2AF-25BB8A0A9B0A}" destId="{334BBDDD-28DB-46B6-AE42-F6BED6738D2A}" srcOrd="5" destOrd="0" presId="urn:microsoft.com/office/officeart/2005/8/layout/default"/>
    <dgm:cxn modelId="{F6103160-B043-4A4D-93E5-B37697AEDFE2}" type="presParOf" srcId="{029EB27C-52B0-4A61-B2AF-25BB8A0A9B0A}" destId="{D826167F-BF96-4F2D-9A64-C41418FC7B76}" srcOrd="6" destOrd="0" presId="urn:microsoft.com/office/officeart/2005/8/layout/default"/>
    <dgm:cxn modelId="{0BB2C9BC-FE9E-4E7F-A358-7C23FBF86F89}" type="presParOf" srcId="{029EB27C-52B0-4A61-B2AF-25BB8A0A9B0A}" destId="{239A5AB7-C78F-413D-86E4-E8A33D1CB1C6}" srcOrd="7" destOrd="0" presId="urn:microsoft.com/office/officeart/2005/8/layout/default"/>
    <dgm:cxn modelId="{9663F07F-97AD-463A-940C-0B9520AA5F01}" type="presParOf" srcId="{029EB27C-52B0-4A61-B2AF-25BB8A0A9B0A}" destId="{9A6A04FA-BF5C-4843-8CEA-A528DD1E37A1}" srcOrd="8" destOrd="0" presId="urn:microsoft.com/office/officeart/2005/8/layout/default"/>
    <dgm:cxn modelId="{A01E79C5-3300-4A52-8F04-33C9FE23DA9B}" type="presParOf" srcId="{029EB27C-52B0-4A61-B2AF-25BB8A0A9B0A}" destId="{0B87CB02-05B9-415E-9397-2048DBB6D4B2}" srcOrd="9" destOrd="0" presId="urn:microsoft.com/office/officeart/2005/8/layout/default"/>
    <dgm:cxn modelId="{01248B10-7587-498C-90E0-9B3B9DB0BA1C}" type="presParOf" srcId="{029EB27C-52B0-4A61-B2AF-25BB8A0A9B0A}" destId="{F7F6DEA2-DC09-4C10-A34B-51493123CE89}" srcOrd="10" destOrd="0" presId="urn:microsoft.com/office/officeart/2005/8/layout/default"/>
    <dgm:cxn modelId="{6AEBDBC3-1EA4-4058-8912-E8241A480AE0}" type="presParOf" srcId="{029EB27C-52B0-4A61-B2AF-25BB8A0A9B0A}" destId="{579F09A3-F35D-4228-AC20-03B9DABDE664}" srcOrd="11" destOrd="0" presId="urn:microsoft.com/office/officeart/2005/8/layout/default"/>
    <dgm:cxn modelId="{603DCE24-22FF-4AE0-AD94-41D433B0649A}" type="presParOf" srcId="{029EB27C-52B0-4A61-B2AF-25BB8A0A9B0A}" destId="{6BFD5109-E431-4ACF-93FE-5F2CF1135F82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4F5F6-4F4A-47FB-A3EE-6ABD07F331A3}">
      <dsp:nvSpPr>
        <dsp:cNvPr id="0" name=""/>
        <dsp:cNvSpPr/>
      </dsp:nvSpPr>
      <dsp:spPr>
        <a:xfrm>
          <a:off x="1148536" y="2010"/>
          <a:ext cx="2092039" cy="14800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 Day complimentary Booking in </a:t>
          </a:r>
          <a:r>
            <a:rPr lang="en-US" sz="1400" b="1" i="0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34,000)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48536" y="2010"/>
        <a:ext cx="2092039" cy="1480059"/>
      </dsp:txXfrm>
    </dsp:sp>
    <dsp:sp modelId="{8065747E-919D-4D1F-8138-B96FA29AE019}">
      <dsp:nvSpPr>
        <dsp:cNvPr id="0" name=""/>
        <dsp:cNvSpPr/>
      </dsp:nvSpPr>
      <dsp:spPr>
        <a:xfrm>
          <a:off x="3449780" y="32750"/>
          <a:ext cx="2092039" cy="14185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Half Days Complimentary Bookings in PHDCCI LPS Auditorium for Holding Company AGMs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kern="1200" dirty="0" smtClean="0">
              <a:effectLst/>
              <a:latin typeface="+mn-lt"/>
            </a:rPr>
            <a:t>1,22,000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9780" y="32750"/>
        <a:ext cx="2092039" cy="1418578"/>
      </dsp:txXfrm>
    </dsp:sp>
    <dsp:sp modelId="{AA2875CA-9C33-4E2F-96AC-701566C296A3}">
      <dsp:nvSpPr>
        <dsp:cNvPr id="0" name=""/>
        <dsp:cNvSpPr/>
      </dsp:nvSpPr>
      <dsp:spPr>
        <a:xfrm>
          <a:off x="5751024" y="39020"/>
          <a:ext cx="2092039" cy="14060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Free Library Membership (@Rs</a:t>
          </a:r>
          <a: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45,000)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1024" y="39020"/>
        <a:ext cx="2092039" cy="1406039"/>
      </dsp:txXfrm>
    </dsp:sp>
    <dsp:sp modelId="{D826167F-BF96-4F2D-9A64-C41418FC7B76}">
      <dsp:nvSpPr>
        <dsp:cNvPr id="0" name=""/>
        <dsp:cNvSpPr/>
      </dsp:nvSpPr>
      <dsp:spPr>
        <a:xfrm>
          <a:off x="1148536" y="1691274"/>
          <a:ext cx="2092039" cy="152960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</a:p>
      </dsp:txBody>
      <dsp:txXfrm>
        <a:off x="1148536" y="1691274"/>
        <a:ext cx="2092039" cy="1529603"/>
      </dsp:txXfrm>
    </dsp:sp>
    <dsp:sp modelId="{9A6A04FA-BF5C-4843-8CEA-A528DD1E37A1}">
      <dsp:nvSpPr>
        <dsp:cNvPr id="0" name=""/>
        <dsp:cNvSpPr/>
      </dsp:nvSpPr>
      <dsp:spPr>
        <a:xfrm>
          <a:off x="3449780" y="1691274"/>
          <a:ext cx="2092039" cy="15296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Free Virtual Exhibition Registration for International &amp; Domestic Exhibitions for 1 Year (</a:t>
          </a:r>
          <a:r>
            <a:rPr lang="it-IT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INR 75,000</a:t>
          </a:r>
          <a:r>
            <a:rPr lang="it-IT" sz="1400" b="1" kern="1200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/-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kern="120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9780" y="1691274"/>
        <a:ext cx="2092039" cy="1529603"/>
      </dsp:txXfrm>
    </dsp:sp>
    <dsp:sp modelId="{F7F6DEA2-DC09-4C10-A34B-51493123CE89}">
      <dsp:nvSpPr>
        <dsp:cNvPr id="0" name=""/>
        <dsp:cNvSpPr/>
      </dsp:nvSpPr>
      <dsp:spPr>
        <a:xfrm>
          <a:off x="5751024" y="1771821"/>
          <a:ext cx="2092039" cy="13685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PHDCCI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</dsp:txBody>
      <dsp:txXfrm>
        <a:off x="5751024" y="1771821"/>
        <a:ext cx="2092039" cy="1368507"/>
      </dsp:txXfrm>
    </dsp:sp>
    <dsp:sp modelId="{6BFD5109-E431-4ACF-93FE-5F2CF1135F82}">
      <dsp:nvSpPr>
        <dsp:cNvPr id="0" name=""/>
        <dsp:cNvSpPr/>
      </dsp:nvSpPr>
      <dsp:spPr>
        <a:xfrm>
          <a:off x="3449780" y="3430081"/>
          <a:ext cx="2092039" cy="13685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 Complimentary entry of participants in 3 paid programs of PHD Chamber</a:t>
          </a:r>
          <a:b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6</a:t>
          </a:r>
          <a:r>
            <a:rPr lang="en-US" sz="1400" b="1" i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,000/-</a:t>
          </a:r>
          <a:r>
            <a:rPr lang="en-US" sz="1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kern="120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9780" y="3430081"/>
        <a:ext cx="2092039" cy="1368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3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6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0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7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1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4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5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7.jpeg" Type="http://schemas.openxmlformats.org/officeDocument/2006/relationships/image"/><Relationship Id="rId4" Target="../media/image6.jpe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9.jpe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1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2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4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9.jpeg" Type="http://schemas.openxmlformats.org/officeDocument/2006/relationships/image"/><Relationship Id="rId5" Target="../media/image18.jpe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0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1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2.jpeg" Type="http://schemas.openxmlformats.org/officeDocument/2006/relationships/image"/><Relationship Id="rId4" Target="../media/image21.jpeg" Type="http://schemas.openxmlformats.org/officeDocument/2006/relationships/image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7" Target="../media/image28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7.jpeg" Type="http://schemas.openxmlformats.org/officeDocument/2006/relationships/image"/><Relationship Id="rId5" Target="../media/image26.pn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1.jpeg" Type="http://schemas.openxmlformats.org/officeDocument/2006/relationships/image"/><Relationship Id="rId5" Target="../media/image30.jpeg" Type="http://schemas.openxmlformats.org/officeDocument/2006/relationships/image"/><Relationship Id="rId4" Target="../media/image29.jpe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3" Target="../media/image32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33.jpeg" Type="http://schemas.openxmlformats.org/officeDocument/2006/relationships/image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0"/>
            <a:ext cx="8305800" cy="1828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b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Esteemed Silver Annual Sponsor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4953000"/>
            <a:ext cx="6400800" cy="609600"/>
          </a:xfrm>
        </p:spPr>
        <p:txBody>
          <a:bodyPr>
            <a:normAutofit/>
          </a:bodyPr>
          <a:lstStyle/>
          <a:p>
            <a:r>
              <a:rPr lang="en-US" sz="2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Contributing Amount- Rs. 2.50 Lacs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"/>
            <a:ext cx="2438400" cy="258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46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0" y="1371600"/>
            <a:ext cx="91440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on all Marketing Collaterals</a:t>
            </a:r>
          </a:p>
        </p:txBody>
      </p:sp>
      <p:pic>
        <p:nvPicPr>
          <p:cNvPr id="15" name="Picture 2" descr="https://pbs.twimg.com/media/EjqMRIcU0AA-0wP?format=jpg&amp;name=900x900"/>
          <p:cNvPicPr>
            <a:picLocks noChangeAspect="1" noChangeArrowheads="1"/>
          </p:cNvPicPr>
          <p:nvPr/>
        </p:nvPicPr>
        <p:blipFill>
          <a:blip r:embed="rId4"/>
          <a:srcRect l="2762" t="2500" r="3314" b="6666"/>
          <a:stretch>
            <a:fillRect/>
          </a:stretch>
        </p:blipFill>
        <p:spPr bwMode="auto">
          <a:xfrm>
            <a:off x="533400" y="2006003"/>
            <a:ext cx="2938134" cy="470965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6" t="19742" r="6057" b="5081"/>
          <a:stretch>
            <a:fillRect/>
          </a:stretch>
        </p:blipFill>
        <p:spPr bwMode="auto">
          <a:xfrm>
            <a:off x="3819548" y="2209800"/>
            <a:ext cx="5000660" cy="4071942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295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Logos on all Paid Social Media Promotions of Specific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Events Worth-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50,000 – 70000/-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 r="2068" b="2632"/>
          <a:stretch>
            <a:fillRect/>
          </a:stretch>
        </p:blipFill>
        <p:spPr bwMode="auto">
          <a:xfrm>
            <a:off x="533400" y="2743200"/>
            <a:ext cx="4023085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8241" y="2743200"/>
            <a:ext cx="3857652" cy="3657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of Sponsor on Hoardings, Bus Shelters &amp; all Outdoor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Promotions Worth-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 – 7 lakhs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743200"/>
            <a:ext cx="3632018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9652" y="2743200"/>
            <a:ext cx="3857652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Mention of Partner/ Sponsor in Pre-Event Press Release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3" name="Rectangle 12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371600"/>
            <a:ext cx="9144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Placed on the Panel of Sponsors on the PHDCCI Website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230" y="2450410"/>
            <a:ext cx="8521540" cy="43313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Color ads in PHD Chamber Bulletin (Monthly)</a:t>
            </a:r>
            <a:b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Full Pages Worth- 2*50,000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INR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1,00,000 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2275" y="2433613"/>
            <a:ext cx="3091350" cy="4348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0810" y="2422750"/>
            <a:ext cx="3108419" cy="4391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371600"/>
            <a:ext cx="9144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Knowledge Reports prepared by PHD Research Bureau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Page Colored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come first serve basis)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4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0,000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743D663-82EB-4BBF-817B-BC00B5B61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19400"/>
            <a:ext cx="3200400" cy="37683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84ABFA7-751E-4115-9219-524241957A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12" y="2819400"/>
            <a:ext cx="3304088" cy="37152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in MCM Directory &amp; all other PHDCCI Promotional Production like Calendar, Diary etc.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Half Page Black and White Ad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Worth- INR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25,000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743200"/>
            <a:ext cx="2588807" cy="3674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27039" y="2743200"/>
            <a:ext cx="2634854" cy="37231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00817"/>
            <a:ext cx="3563077" cy="295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 and While Ad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Centre Page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in PHD Annual Report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50,000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7918" y="2636293"/>
            <a:ext cx="2804925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 descr="C:\Users\admin\Downloads\WhatsApp Image 2021-03-30 at 3.32.58 P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36293"/>
            <a:ext cx="2764393" cy="3962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0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1371600"/>
            <a:ext cx="91440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Partner Testimonial on Post-Event Press Release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4" name="Group 13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6" name="Rectangle 15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4536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 Placement of Company Logo in Half/Full Page Event Print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Worth- </a:t>
            </a: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1,00,000 –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2,00,000)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36216" y="2667000"/>
            <a:ext cx="2807184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/>
          <a:srcRect l="3333" r="6667" b="4167"/>
          <a:stretch>
            <a:fillRect/>
          </a:stretch>
        </p:blipFill>
        <p:spPr bwMode="auto">
          <a:xfrm>
            <a:off x="4648200" y="2667000"/>
            <a:ext cx="3083293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5365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76" y="1371600"/>
            <a:ext cx="91440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Exhibitor Stall in Virtual Exhibitions which will be organized by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PHDCCI 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Rs. 4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,00,000/-)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6999"/>
            <a:ext cx="5410200" cy="40606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103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1" y="1371600"/>
            <a:ext cx="914400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Sponsor Logo prominently displayed on Virtual Backdrops &amp; other Presentations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6248400" cy="43482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3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Company’s Logo in the Picture Frame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in Media along with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4" descr="C:\Users\Siimran\Desktop\AGM\AGM- Role of Wom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773" y="4673834"/>
            <a:ext cx="3532029" cy="2031766"/>
          </a:xfrm>
          <a:prstGeom prst="rect">
            <a:avLst/>
          </a:prstGeom>
          <a:noFill/>
        </p:spPr>
      </p:pic>
      <p:pic>
        <p:nvPicPr>
          <p:cNvPr id="14" name="Picture 5" descr="C:\Users\Siimran\Desktop\AGM\Inaugral Session- AG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774" y="2452793"/>
            <a:ext cx="3532029" cy="2119208"/>
          </a:xfrm>
          <a:prstGeom prst="rect">
            <a:avLst/>
          </a:prstGeom>
          <a:noFill/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1" y="4673834"/>
            <a:ext cx="3428999" cy="20317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1" y="2452792"/>
            <a:ext cx="3429000" cy="2119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587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-1" y="1371600"/>
            <a:ext cx="9144001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Logo in the AGM &amp; Flagship Event Invitation Cards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/>
          <a:srcRect l="2582" t="2582" b="2564"/>
          <a:stretch>
            <a:fillRect/>
          </a:stretch>
        </p:blipFill>
        <p:spPr bwMode="auto">
          <a:xfrm>
            <a:off x="228600" y="2514601"/>
            <a:ext cx="2955096" cy="3200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2514602"/>
            <a:ext cx="2903265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30588" y="2514601"/>
            <a:ext cx="2908612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442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4308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 Ticker on PHD Chamber of Commerce and Industry’s website 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t="8881" r="1388" b="7699"/>
          <a:stretch/>
        </p:blipFill>
        <p:spPr bwMode="auto">
          <a:xfrm>
            <a:off x="173813" y="2209800"/>
            <a:ext cx="8741587" cy="426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26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70423058"/>
              </p:ext>
            </p:extLst>
          </p:nvPr>
        </p:nvGraphicFramePr>
        <p:xfrm>
          <a:off x="76199" y="1981200"/>
          <a:ext cx="8991601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Silver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8376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attractive benefits offered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7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sp>
        <p:nvSpPr>
          <p:cNvPr id="2" name="Oval 1"/>
          <p:cNvSpPr/>
          <p:nvPr/>
        </p:nvSpPr>
        <p:spPr>
          <a:xfrm>
            <a:off x="1904999" y="1828800"/>
            <a:ext cx="5334000" cy="45720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Yearly Worth for Membership- INR 14,00,000/-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b="1" i="1" baseline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approx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414</Words>
  <Application>Microsoft Office PowerPoint</Application>
  <PresentationFormat>On-screen Show (4:3)</PresentationFormat>
  <Paragraphs>47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Deliverables for  Esteemed Silver Annual Sponsor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15</cp:revision>
  <dcterms:created xsi:type="dcterms:W3CDTF">2021-03-23T09:47:43Z</dcterms:created>
  <dcterms:modified xsi:type="dcterms:W3CDTF">2021-03-31T11:37:01Z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1483087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