
<file path=[Content_Types].xml><?xml version="1.0" encoding="utf-8"?>
<Types xmlns="http://schemas.openxmlformats.org/package/2006/content-types">
  <Default ContentType="image/png" Extension="png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drawingml.diagramData+xml" PartName="/ppt/diagrams/data1.xml"/>
  <Override ContentType="application/vnd.openxmlformats-officedocument.drawingml.diagramLayout+xml" PartName="/ppt/diagrams/layout1.xml"/>
  <Override ContentType="application/vnd.openxmlformats-officedocument.drawingml.diagramStyle+xml" PartName="/ppt/diagrams/quickStyle1.xml"/>
  <Override ContentType="application/vnd.openxmlformats-officedocument.drawingml.diagramColors+xml" PartName="/ppt/diagrams/colors1.xml"/>
  <Override ContentType="application/vnd.ms-office.drawingml.diagramDrawing+xml" PartName="/ppt/diagrams/drawing1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58" r:id="rId19"/>
    <p:sldId id="260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5" autoAdjust="0"/>
    <p:restoredTop sz="94660"/>
  </p:normalViewPr>
  <p:slideViewPr>
    <p:cSldViewPr>
      <p:cViewPr>
        <p:scale>
          <a:sx n="70" d="100"/>
          <a:sy n="70" d="100"/>
        </p:scale>
        <p:origin x="-138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hyperlink" Target="https://drive.google.com/file/d/1U9eq8UVzhVEahX0lG0LBey3tY_7eERtB/view?usp=sharing" TargetMode="Externa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hyperlink" Target="https://drive.google.com/file/d/1U9eq8UVzhVEahX0lG0LBey3tY_7eERtB/view?usp=sharing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1C17A2C-9903-411C-844B-2DEA9F88F694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EF51EF9F-1107-42F7-88A3-2FE54E3A30B2}">
      <dgm:prSet custT="1"/>
      <dgm:spPr/>
      <dgm:t>
        <a:bodyPr/>
        <a:lstStyle/>
        <a:p>
          <a:r>
            <a:rPr lang="en-US" sz="1400" b="1" i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2 Full Days complimentary Booking in </a:t>
          </a:r>
          <a:r>
            <a:rPr lang="en-US" sz="1400" b="1" i="0" dirty="0" err="1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Shriram</a:t>
          </a:r>
          <a:r>
            <a:rPr lang="en-US" sz="1400" b="1" i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, Modi Hall for AGM/Event/Meeting in a year</a:t>
          </a:r>
          <a:br>
            <a:rPr lang="en-US" sz="1400" b="1" i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en-US" sz="1400" b="1" i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en-US" sz="1400" b="1" i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Worth- INR 68,000)</a:t>
          </a:r>
          <a:endParaRPr lang="en-US" sz="1400" b="1" i="1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2FA0793-72B7-4350-BF3D-2DF452CEB16D}" type="parTrans" cxnId="{B407FBD9-9005-4D84-A8B5-2D75F2318A88}">
      <dgm:prSet/>
      <dgm:spPr/>
      <dgm:t>
        <a:bodyPr/>
        <a:lstStyle/>
        <a:p>
          <a:endParaRPr lang="en-US" sz="1400" b="1" i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0EE7D49-CB10-4349-9D4F-EA7BBE0D0F1D}" type="sibTrans" cxnId="{B407FBD9-9005-4D84-A8B5-2D75F2318A88}">
      <dgm:prSet/>
      <dgm:spPr/>
      <dgm:t>
        <a:bodyPr/>
        <a:lstStyle/>
        <a:p>
          <a:endParaRPr lang="en-US" sz="1400" b="1" i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B80F52B-3E9B-4ED2-A366-80845E09B235}">
      <dgm:prSet custT="1"/>
      <dgm:spPr/>
      <dgm:t>
        <a:bodyPr/>
        <a:lstStyle/>
        <a:p>
          <a:r>
            <a:rPr lang="en-US" sz="1400" b="1" i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2 Full Days Complimentary Bookings in PHDCCI LPS Auditorium for Holding Company AGMs</a:t>
          </a:r>
          <a:br>
            <a:rPr lang="en-US" sz="1400" b="1" i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en-US" sz="1400" b="1" i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en-US" sz="1400" b="1" i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Worth- INR 1,70,000)</a:t>
          </a:r>
          <a:endParaRPr lang="en-US" sz="1400" b="1" i="1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AF4FC1D-2FC7-4852-9C40-5D1D2A8A5735}" type="parTrans" cxnId="{12018C52-9650-4E61-9730-018DF8DD2D62}">
      <dgm:prSet/>
      <dgm:spPr/>
      <dgm:t>
        <a:bodyPr/>
        <a:lstStyle/>
        <a:p>
          <a:endParaRPr lang="en-US" sz="1400" b="1" i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5B747DD-0EE6-4FD2-A1E3-CDE2A490D1E1}" type="sibTrans" cxnId="{12018C52-9650-4E61-9730-018DF8DD2D62}">
      <dgm:prSet/>
      <dgm:spPr/>
      <dgm:t>
        <a:bodyPr/>
        <a:lstStyle/>
        <a:p>
          <a:endParaRPr lang="en-US" sz="1400" b="1" i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48999CD-39E3-42E7-B37D-992687F3D2E0}">
      <dgm:prSet custT="1"/>
      <dgm:spPr/>
      <dgm:t>
        <a:bodyPr/>
        <a:lstStyle/>
        <a:p>
          <a:r>
            <a:rPr lang="en-US" sz="1400" b="1" i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5 Free Library Membership (@Rs</a:t>
          </a:r>
          <a:r>
            <a:rPr lang="en-US" sz="1400" b="1" i="0" baseline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15000/ per member)</a:t>
          </a:r>
          <a:br>
            <a:rPr lang="en-US" sz="1400" b="1" i="0" baseline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en-US" sz="1400" b="1" i="0" baseline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en-US" sz="1400" b="1" i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Worth- INR 75,000)</a:t>
          </a:r>
          <a:endParaRPr lang="en-US" sz="1400" b="1" i="1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D34AE17-FA7E-4ACC-B88B-E85C27BB53BB}" type="parTrans" cxnId="{8E34C823-8EA6-4761-8DCD-8D8E9B567321}">
      <dgm:prSet/>
      <dgm:spPr/>
      <dgm:t>
        <a:bodyPr/>
        <a:lstStyle/>
        <a:p>
          <a:endParaRPr lang="en-US" sz="1400" b="1" i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1FE42DF-035F-40F0-8ACE-798754BEA626}" type="sibTrans" cxnId="{8E34C823-8EA6-4761-8DCD-8D8E9B567321}">
      <dgm:prSet/>
      <dgm:spPr/>
      <dgm:t>
        <a:bodyPr/>
        <a:lstStyle/>
        <a:p>
          <a:endParaRPr lang="en-US" sz="1400" b="1" i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A7DA2BA-BD1C-4B52-ABD2-A1102D6C5EDC}">
      <dgm:prSet custT="1"/>
      <dgm:spPr/>
      <dgm:t>
        <a:bodyPr/>
        <a:lstStyle/>
        <a:p>
          <a:r>
            <a:rPr lang="en-US" sz="1400" b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2 Speaker slot in Parliamentarian Sessions &amp; Chamber’s Flagship Events in a year</a:t>
          </a:r>
          <a:br>
            <a:rPr lang="en-US" sz="1400" b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en-US" sz="1400" b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en-US" sz="1400" b="1" i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Worth- 2*1,00,000= 2,00,000) </a:t>
          </a:r>
          <a:endParaRPr lang="en-US" sz="1400" b="1" i="1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BD6C901-4E38-4410-BB70-98D94DCC4A73}" type="parTrans" cxnId="{0DB4C1C4-4FB6-4279-A588-9EA0F4839E48}">
      <dgm:prSet/>
      <dgm:spPr/>
      <dgm:t>
        <a:bodyPr/>
        <a:lstStyle/>
        <a:p>
          <a:endParaRPr lang="en-US" sz="14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5C6F1A6-7027-413F-AAE5-0ED08369FEF5}" type="sibTrans" cxnId="{0DB4C1C4-4FB6-4279-A588-9EA0F4839E48}">
      <dgm:prSet/>
      <dgm:spPr/>
      <dgm:t>
        <a:bodyPr/>
        <a:lstStyle/>
        <a:p>
          <a:endParaRPr lang="en-US" sz="14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44A2B0D-313F-4F0C-A29D-9879E673F13F}">
      <dgm:prSet custT="1"/>
      <dgm:spPr/>
      <dgm:t>
        <a:bodyPr/>
        <a:lstStyle/>
        <a:p>
          <a:r>
            <a:rPr lang="en-US" sz="1400" b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Preference will be given &amp; maximum representations drafted by the sponsors to be placed with the Government (concerning his/her company/industry)</a:t>
          </a:r>
        </a:p>
      </dgm:t>
    </dgm:pt>
    <dgm:pt modelId="{8982205B-A305-43BC-95F5-0940D6C4B084}" type="parTrans" cxnId="{23F01F07-556B-457A-B77D-CE986FCEF559}">
      <dgm:prSet/>
      <dgm:spPr/>
      <dgm:t>
        <a:bodyPr/>
        <a:lstStyle/>
        <a:p>
          <a:endParaRPr lang="en-US" sz="14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77249EA-DE3C-4371-810E-E795FB649F2E}" type="sibTrans" cxnId="{23F01F07-556B-457A-B77D-CE986FCEF559}">
      <dgm:prSet/>
      <dgm:spPr/>
      <dgm:t>
        <a:bodyPr/>
        <a:lstStyle/>
        <a:p>
          <a:endParaRPr lang="en-US" sz="14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5245FFA-553A-47DA-BE4E-1608DCABA824}">
      <dgm:prSet custT="1"/>
      <dgm:spPr/>
      <dgm:t>
        <a:bodyPr/>
        <a:lstStyle/>
        <a:p>
          <a:pPr rtl="0"/>
          <a:r>
            <a:rPr lang="en-US" sz="1400" b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10 Free Virtual Exhibition Registration for International &amp; Domestic Exhibitions for 1 Year (</a:t>
          </a:r>
          <a:r>
            <a:rPr lang="it-IT" sz="1400" b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Rs. 1,500 per visitor participant</a:t>
          </a:r>
          <a:r>
            <a:rPr lang="en-US" sz="1400" b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br>
            <a:rPr lang="en-US" sz="1400" b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en-US" sz="1400" b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it-IT" sz="1400" b="1" i="1" baseline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Worth- </a:t>
          </a:r>
          <a:r>
            <a:rPr lang="it-IT" sz="1400" b="1" i="1" baseline="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INR 15,000</a:t>
          </a:r>
          <a:r>
            <a:rPr lang="it-IT" sz="1400" b="1" baseline="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/-</a:t>
          </a:r>
          <a:r>
            <a:rPr lang="it-IT" sz="1400" b="1" i="1" baseline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endParaRPr lang="en-US" sz="1400" b="1" dirty="0" smtClean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757B076-2441-4FD5-B932-308E76E1DE9A}" type="parTrans" cxnId="{79E829AC-F14B-490B-A2F3-B88CCD586002}">
      <dgm:prSet/>
      <dgm:spPr/>
      <dgm:t>
        <a:bodyPr/>
        <a:lstStyle/>
        <a:p>
          <a:endParaRPr lang="en-US" sz="14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906134F-ED64-4DA3-9388-F9C2A00B9BA9}" type="sibTrans" cxnId="{79E829AC-F14B-490B-A2F3-B88CCD586002}">
      <dgm:prSet/>
      <dgm:spPr/>
      <dgm:t>
        <a:bodyPr/>
        <a:lstStyle/>
        <a:p>
          <a:endParaRPr lang="en-US" sz="1400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EA0C6B2-6023-44FD-B0AE-1A4F938F1BE6}">
      <dgm:prSet custT="1"/>
      <dgm:spPr/>
      <dgm:t>
        <a:bodyPr/>
        <a:lstStyle/>
        <a:p>
          <a:pPr rtl="0"/>
          <a:r>
            <a:rPr lang="en-US" sz="1400" b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Advertisement Astons in All Webinars of PHDCCI</a:t>
          </a:r>
        </a:p>
        <a:p>
          <a:pPr rtl="0"/>
          <a:r>
            <a:rPr lang="en-US" sz="1400" b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Link- </a:t>
          </a:r>
          <a:r>
            <a:rPr lang="en-US" sz="1400" b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https://drive.google.com/file/d/1U9eq8UVzhVEahX0lG0LBey3tY_7eERtB/view?usp=sharing</a:t>
          </a:r>
          <a:r>
            <a:rPr lang="en-US" sz="1400" b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</a:p>
      </dgm:t>
    </dgm:pt>
    <dgm:pt modelId="{8E4B586B-5667-40C9-AEF8-6F78585A585C}" type="parTrans" cxnId="{9335A31E-D38A-40B7-9BFA-17DE75AB5551}">
      <dgm:prSet/>
      <dgm:spPr/>
      <dgm:t>
        <a:bodyPr/>
        <a:lstStyle/>
        <a:p>
          <a:endParaRPr lang="en-US" sz="1400"/>
        </a:p>
      </dgm:t>
    </dgm:pt>
    <dgm:pt modelId="{2AF363F5-DBE4-4385-93DA-CB039A6E5F5B}" type="sibTrans" cxnId="{9335A31E-D38A-40B7-9BFA-17DE75AB5551}">
      <dgm:prSet/>
      <dgm:spPr/>
      <dgm:t>
        <a:bodyPr/>
        <a:lstStyle/>
        <a:p>
          <a:endParaRPr lang="en-US" sz="1400"/>
        </a:p>
      </dgm:t>
    </dgm:pt>
    <dgm:pt modelId="{02A92A4F-49C8-4086-A03D-E67C4C8174B8}">
      <dgm:prSet custT="1"/>
      <dgm:spPr/>
      <dgm:t>
        <a:bodyPr/>
        <a:lstStyle/>
        <a:p>
          <a:pPr rtl="0"/>
          <a:r>
            <a:rPr lang="en-US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5 Complimentary entry of participants in 3 paid programs of PHD Chamber</a:t>
          </a:r>
          <a:br>
            <a:rPr lang="en-US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en-US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en-US" sz="14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Worth- INR </a:t>
          </a:r>
          <a:r>
            <a:rPr lang="en-US" sz="1400" b="1" i="1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10,000/-</a:t>
          </a:r>
          <a:r>
            <a:rPr lang="en-US" sz="14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endParaRPr lang="en-US" sz="1400" b="1" i="1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9986332-E7C6-4BDA-AF92-B0250CC030F1}" type="parTrans" cxnId="{7C800975-3C5D-4EE9-AAA7-3CE96C2D8152}">
      <dgm:prSet/>
      <dgm:spPr/>
      <dgm:t>
        <a:bodyPr/>
        <a:lstStyle/>
        <a:p>
          <a:endParaRPr lang="en-US" sz="1400"/>
        </a:p>
      </dgm:t>
    </dgm:pt>
    <dgm:pt modelId="{3ED82B8A-F388-47A1-8228-CB3766E94259}" type="sibTrans" cxnId="{7C800975-3C5D-4EE9-AAA7-3CE96C2D8152}">
      <dgm:prSet/>
      <dgm:spPr/>
      <dgm:t>
        <a:bodyPr/>
        <a:lstStyle/>
        <a:p>
          <a:endParaRPr lang="en-US" sz="1400"/>
        </a:p>
      </dgm:t>
    </dgm:pt>
    <dgm:pt modelId="{029EB27C-52B0-4A61-B2AF-25BB8A0A9B0A}" type="pres">
      <dgm:prSet presAssocID="{11C17A2C-9903-411C-844B-2DEA9F88F69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E334F5F6-4F4A-47FB-A3EE-6ABD07F331A3}" type="pres">
      <dgm:prSet presAssocID="{EF51EF9F-1107-42F7-88A3-2FE54E3A30B2}" presName="node" presStyleLbl="node1" presStyleIdx="0" presStyleCnt="8" custScaleY="1179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78A9E0-F3EF-4A9C-BDA9-2A216EDD5F93}" type="pres">
      <dgm:prSet presAssocID="{D0EE7D49-CB10-4349-9D4F-EA7BBE0D0F1D}" presName="sibTrans" presStyleCnt="0"/>
      <dgm:spPr/>
    </dgm:pt>
    <dgm:pt modelId="{8065747E-919D-4D1F-8138-B96FA29AE019}" type="pres">
      <dgm:prSet presAssocID="{6B80F52B-3E9B-4ED2-A366-80845E09B235}" presName="node" presStyleLbl="node1" presStyleIdx="1" presStyleCnt="8" custScaleY="1130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5D2ED3-9C99-4D9A-9DEC-080F532D64AA}" type="pres">
      <dgm:prSet presAssocID="{95B747DD-0EE6-4FD2-A1E3-CDE2A490D1E1}" presName="sibTrans" presStyleCnt="0"/>
      <dgm:spPr/>
    </dgm:pt>
    <dgm:pt modelId="{AA2875CA-9C33-4E2F-96AC-701566C296A3}" type="pres">
      <dgm:prSet presAssocID="{448999CD-39E3-42E7-B37D-992687F3D2E0}" presName="node" presStyleLbl="node1" presStyleIdx="2" presStyleCnt="8" custScaleY="1179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4BBDDD-28DB-46B6-AE42-F6BED6738D2A}" type="pres">
      <dgm:prSet presAssocID="{81FE42DF-035F-40F0-8ACE-798754BEA626}" presName="sibTrans" presStyleCnt="0"/>
      <dgm:spPr/>
    </dgm:pt>
    <dgm:pt modelId="{DE949E30-6D37-4E84-A9D6-289C83850AA0}" type="pres">
      <dgm:prSet presAssocID="{7A7DA2BA-BD1C-4B52-ABD2-A1102D6C5EDC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D43C1B9-8400-4D45-B34E-701F275F454D}" type="pres">
      <dgm:prSet presAssocID="{15C6F1A6-7027-413F-AAE5-0ED08369FEF5}" presName="sibTrans" presStyleCnt="0"/>
      <dgm:spPr/>
    </dgm:pt>
    <dgm:pt modelId="{D826167F-BF96-4F2D-9A64-C41418FC7B76}" type="pres">
      <dgm:prSet presAssocID="{244A2B0D-313F-4F0C-A29D-9879E673F13F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9A5AB7-C78F-413D-86E4-E8A33D1CB1C6}" type="pres">
      <dgm:prSet presAssocID="{277249EA-DE3C-4371-810E-E795FB649F2E}" presName="sibTrans" presStyleCnt="0"/>
      <dgm:spPr/>
    </dgm:pt>
    <dgm:pt modelId="{9A6A04FA-BF5C-4843-8CEA-A528DD1E37A1}" type="pres">
      <dgm:prSet presAssocID="{55245FFA-553A-47DA-BE4E-1608DCABA824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839734-159C-4892-97FD-24F456735D07}" type="pres">
      <dgm:prSet presAssocID="{4906134F-ED64-4DA3-9388-F9C2A00B9BA9}" presName="sibTrans" presStyleCnt="0"/>
      <dgm:spPr/>
    </dgm:pt>
    <dgm:pt modelId="{E1C3B448-166E-4CF3-891C-DF4B1FD89296}" type="pres">
      <dgm:prSet presAssocID="{CEA0C6B2-6023-44FD-B0AE-1A4F938F1BE6}" presName="node" presStyleLbl="node1" presStyleIdx="6" presStyleCnt="8" custScaleX="136042" custScaleY="9332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4065B8-B6BE-4809-AD6C-3BACD3D93C01}" type="pres">
      <dgm:prSet presAssocID="{2AF363F5-DBE4-4385-93DA-CB039A6E5F5B}" presName="sibTrans" presStyleCnt="0"/>
      <dgm:spPr/>
    </dgm:pt>
    <dgm:pt modelId="{A1493033-5114-426C-A3BE-631D8747904E}" type="pres">
      <dgm:prSet presAssocID="{02A92A4F-49C8-4086-A03D-E67C4C8174B8}" presName="node" presStyleLbl="node1" presStyleIdx="7" presStyleCnt="8" custScaleY="9755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E34C823-8EA6-4761-8DCD-8D8E9B567321}" srcId="{11C17A2C-9903-411C-844B-2DEA9F88F694}" destId="{448999CD-39E3-42E7-B37D-992687F3D2E0}" srcOrd="2" destOrd="0" parTransId="{1D34AE17-FA7E-4ACC-B88B-E85C27BB53BB}" sibTransId="{81FE42DF-035F-40F0-8ACE-798754BEA626}"/>
    <dgm:cxn modelId="{32117D00-57AB-4E85-B769-8C5587CD4ABC}" type="presOf" srcId="{11C17A2C-9903-411C-844B-2DEA9F88F694}" destId="{029EB27C-52B0-4A61-B2AF-25BB8A0A9B0A}" srcOrd="0" destOrd="0" presId="urn:microsoft.com/office/officeart/2005/8/layout/default"/>
    <dgm:cxn modelId="{C3EA8222-04A1-4A4D-A3A8-38C1690D692A}" type="presOf" srcId="{02A92A4F-49C8-4086-A03D-E67C4C8174B8}" destId="{A1493033-5114-426C-A3BE-631D8747904E}" srcOrd="0" destOrd="0" presId="urn:microsoft.com/office/officeart/2005/8/layout/default"/>
    <dgm:cxn modelId="{A81BA3E6-7B0F-459C-8CEB-FE5E32CAC3E9}" type="presOf" srcId="{244A2B0D-313F-4F0C-A29D-9879E673F13F}" destId="{D826167F-BF96-4F2D-9A64-C41418FC7B76}" srcOrd="0" destOrd="0" presId="urn:microsoft.com/office/officeart/2005/8/layout/default"/>
    <dgm:cxn modelId="{2A8803F0-6E29-4204-9540-6927208873C8}" type="presOf" srcId="{6B80F52B-3E9B-4ED2-A366-80845E09B235}" destId="{8065747E-919D-4D1F-8138-B96FA29AE019}" srcOrd="0" destOrd="0" presId="urn:microsoft.com/office/officeart/2005/8/layout/default"/>
    <dgm:cxn modelId="{A6F136B0-F2C5-46C2-9E36-75B920C01119}" type="presOf" srcId="{7A7DA2BA-BD1C-4B52-ABD2-A1102D6C5EDC}" destId="{DE949E30-6D37-4E84-A9D6-289C83850AA0}" srcOrd="0" destOrd="0" presId="urn:microsoft.com/office/officeart/2005/8/layout/default"/>
    <dgm:cxn modelId="{0DB4C1C4-4FB6-4279-A588-9EA0F4839E48}" srcId="{11C17A2C-9903-411C-844B-2DEA9F88F694}" destId="{7A7DA2BA-BD1C-4B52-ABD2-A1102D6C5EDC}" srcOrd="3" destOrd="0" parTransId="{7BD6C901-4E38-4410-BB70-98D94DCC4A73}" sibTransId="{15C6F1A6-7027-413F-AAE5-0ED08369FEF5}"/>
    <dgm:cxn modelId="{23F01F07-556B-457A-B77D-CE986FCEF559}" srcId="{11C17A2C-9903-411C-844B-2DEA9F88F694}" destId="{244A2B0D-313F-4F0C-A29D-9879E673F13F}" srcOrd="4" destOrd="0" parTransId="{8982205B-A305-43BC-95F5-0940D6C4B084}" sibTransId="{277249EA-DE3C-4371-810E-E795FB649F2E}"/>
    <dgm:cxn modelId="{B407FBD9-9005-4D84-A8B5-2D75F2318A88}" srcId="{11C17A2C-9903-411C-844B-2DEA9F88F694}" destId="{EF51EF9F-1107-42F7-88A3-2FE54E3A30B2}" srcOrd="0" destOrd="0" parTransId="{22FA0793-72B7-4350-BF3D-2DF452CEB16D}" sibTransId="{D0EE7D49-CB10-4349-9D4F-EA7BBE0D0F1D}"/>
    <dgm:cxn modelId="{D026A8FD-D7BF-44A4-A348-E339B742E9D9}" type="presOf" srcId="{448999CD-39E3-42E7-B37D-992687F3D2E0}" destId="{AA2875CA-9C33-4E2F-96AC-701566C296A3}" srcOrd="0" destOrd="0" presId="urn:microsoft.com/office/officeart/2005/8/layout/default"/>
    <dgm:cxn modelId="{79E829AC-F14B-490B-A2F3-B88CCD586002}" srcId="{11C17A2C-9903-411C-844B-2DEA9F88F694}" destId="{55245FFA-553A-47DA-BE4E-1608DCABA824}" srcOrd="5" destOrd="0" parTransId="{1757B076-2441-4FD5-B932-308E76E1DE9A}" sibTransId="{4906134F-ED64-4DA3-9388-F9C2A00B9BA9}"/>
    <dgm:cxn modelId="{5E3FAB79-832C-43BE-AC94-6DC4F608565B}" type="presOf" srcId="{CEA0C6B2-6023-44FD-B0AE-1A4F938F1BE6}" destId="{E1C3B448-166E-4CF3-891C-DF4B1FD89296}" srcOrd="0" destOrd="0" presId="urn:microsoft.com/office/officeart/2005/8/layout/default"/>
    <dgm:cxn modelId="{F6A85536-16D0-4647-9263-0879D2C8960C}" type="presOf" srcId="{EF51EF9F-1107-42F7-88A3-2FE54E3A30B2}" destId="{E334F5F6-4F4A-47FB-A3EE-6ABD07F331A3}" srcOrd="0" destOrd="0" presId="urn:microsoft.com/office/officeart/2005/8/layout/default"/>
    <dgm:cxn modelId="{7C800975-3C5D-4EE9-AAA7-3CE96C2D8152}" srcId="{11C17A2C-9903-411C-844B-2DEA9F88F694}" destId="{02A92A4F-49C8-4086-A03D-E67C4C8174B8}" srcOrd="7" destOrd="0" parTransId="{29986332-E7C6-4BDA-AF92-B0250CC030F1}" sibTransId="{3ED82B8A-F388-47A1-8228-CB3766E94259}"/>
    <dgm:cxn modelId="{12018C52-9650-4E61-9730-018DF8DD2D62}" srcId="{11C17A2C-9903-411C-844B-2DEA9F88F694}" destId="{6B80F52B-3E9B-4ED2-A366-80845E09B235}" srcOrd="1" destOrd="0" parTransId="{AAF4FC1D-2FC7-4852-9C40-5D1D2A8A5735}" sibTransId="{95B747DD-0EE6-4FD2-A1E3-CDE2A490D1E1}"/>
    <dgm:cxn modelId="{ECD0D2C1-E408-47EA-92F6-A48243FFA00B}" type="presOf" srcId="{55245FFA-553A-47DA-BE4E-1608DCABA824}" destId="{9A6A04FA-BF5C-4843-8CEA-A528DD1E37A1}" srcOrd="0" destOrd="0" presId="urn:microsoft.com/office/officeart/2005/8/layout/default"/>
    <dgm:cxn modelId="{9335A31E-D38A-40B7-9BFA-17DE75AB5551}" srcId="{11C17A2C-9903-411C-844B-2DEA9F88F694}" destId="{CEA0C6B2-6023-44FD-B0AE-1A4F938F1BE6}" srcOrd="6" destOrd="0" parTransId="{8E4B586B-5667-40C9-AEF8-6F78585A585C}" sibTransId="{2AF363F5-DBE4-4385-93DA-CB039A6E5F5B}"/>
    <dgm:cxn modelId="{A830A732-5ED9-4EE2-95C9-108B875ADF9C}" type="presParOf" srcId="{029EB27C-52B0-4A61-B2AF-25BB8A0A9B0A}" destId="{E334F5F6-4F4A-47FB-A3EE-6ABD07F331A3}" srcOrd="0" destOrd="0" presId="urn:microsoft.com/office/officeart/2005/8/layout/default"/>
    <dgm:cxn modelId="{98FD2B48-CE6C-4E38-A078-DDFDEE1E8322}" type="presParOf" srcId="{029EB27C-52B0-4A61-B2AF-25BB8A0A9B0A}" destId="{AC78A9E0-F3EF-4A9C-BDA9-2A216EDD5F93}" srcOrd="1" destOrd="0" presId="urn:microsoft.com/office/officeart/2005/8/layout/default"/>
    <dgm:cxn modelId="{5BB231C4-4376-439B-B510-43451EE43FC1}" type="presParOf" srcId="{029EB27C-52B0-4A61-B2AF-25BB8A0A9B0A}" destId="{8065747E-919D-4D1F-8138-B96FA29AE019}" srcOrd="2" destOrd="0" presId="urn:microsoft.com/office/officeart/2005/8/layout/default"/>
    <dgm:cxn modelId="{DE49E2FE-188C-4318-A0A3-4A5F48EAFB7A}" type="presParOf" srcId="{029EB27C-52B0-4A61-B2AF-25BB8A0A9B0A}" destId="{B65D2ED3-9C99-4D9A-9DEC-080F532D64AA}" srcOrd="3" destOrd="0" presId="urn:microsoft.com/office/officeart/2005/8/layout/default"/>
    <dgm:cxn modelId="{9C898EB4-E21B-4175-8E76-4A9E302238EC}" type="presParOf" srcId="{029EB27C-52B0-4A61-B2AF-25BB8A0A9B0A}" destId="{AA2875CA-9C33-4E2F-96AC-701566C296A3}" srcOrd="4" destOrd="0" presId="urn:microsoft.com/office/officeart/2005/8/layout/default"/>
    <dgm:cxn modelId="{ED718729-6C6B-4C72-B3F2-F459F6C6E7BC}" type="presParOf" srcId="{029EB27C-52B0-4A61-B2AF-25BB8A0A9B0A}" destId="{334BBDDD-28DB-46B6-AE42-F6BED6738D2A}" srcOrd="5" destOrd="0" presId="urn:microsoft.com/office/officeart/2005/8/layout/default"/>
    <dgm:cxn modelId="{47E79EC7-04D0-44B5-A72C-FEE763D5FF26}" type="presParOf" srcId="{029EB27C-52B0-4A61-B2AF-25BB8A0A9B0A}" destId="{DE949E30-6D37-4E84-A9D6-289C83850AA0}" srcOrd="6" destOrd="0" presId="urn:microsoft.com/office/officeart/2005/8/layout/default"/>
    <dgm:cxn modelId="{DE4A9743-F787-4D0B-BDDB-4389D1DBE37E}" type="presParOf" srcId="{029EB27C-52B0-4A61-B2AF-25BB8A0A9B0A}" destId="{6D43C1B9-8400-4D45-B34E-701F275F454D}" srcOrd="7" destOrd="0" presId="urn:microsoft.com/office/officeart/2005/8/layout/default"/>
    <dgm:cxn modelId="{F6103160-B043-4A4D-93E5-B37697AEDFE2}" type="presParOf" srcId="{029EB27C-52B0-4A61-B2AF-25BB8A0A9B0A}" destId="{D826167F-BF96-4F2D-9A64-C41418FC7B76}" srcOrd="8" destOrd="0" presId="urn:microsoft.com/office/officeart/2005/8/layout/default"/>
    <dgm:cxn modelId="{0BB2C9BC-FE9E-4E7F-A358-7C23FBF86F89}" type="presParOf" srcId="{029EB27C-52B0-4A61-B2AF-25BB8A0A9B0A}" destId="{239A5AB7-C78F-413D-86E4-E8A33D1CB1C6}" srcOrd="9" destOrd="0" presId="urn:microsoft.com/office/officeart/2005/8/layout/default"/>
    <dgm:cxn modelId="{9663F07F-97AD-463A-940C-0B9520AA5F01}" type="presParOf" srcId="{029EB27C-52B0-4A61-B2AF-25BB8A0A9B0A}" destId="{9A6A04FA-BF5C-4843-8CEA-A528DD1E37A1}" srcOrd="10" destOrd="0" presId="urn:microsoft.com/office/officeart/2005/8/layout/default"/>
    <dgm:cxn modelId="{3C98907D-1120-43EE-A258-C0E2FD1ECC17}" type="presParOf" srcId="{029EB27C-52B0-4A61-B2AF-25BB8A0A9B0A}" destId="{01839734-159C-4892-97FD-24F456735D07}" srcOrd="11" destOrd="0" presId="urn:microsoft.com/office/officeart/2005/8/layout/default"/>
    <dgm:cxn modelId="{33917037-E23A-4C91-A405-23870F6454F9}" type="presParOf" srcId="{029EB27C-52B0-4A61-B2AF-25BB8A0A9B0A}" destId="{E1C3B448-166E-4CF3-891C-DF4B1FD89296}" srcOrd="12" destOrd="0" presId="urn:microsoft.com/office/officeart/2005/8/layout/default"/>
    <dgm:cxn modelId="{E2C436CA-CC8B-4188-A02F-BDF0B7CA3650}" type="presParOf" srcId="{029EB27C-52B0-4A61-B2AF-25BB8A0A9B0A}" destId="{4B4065B8-B6BE-4809-AD6C-3BACD3D93C01}" srcOrd="13" destOrd="0" presId="urn:microsoft.com/office/officeart/2005/8/layout/default"/>
    <dgm:cxn modelId="{39B7A016-683E-4F89-89B9-7CA77E6F5379}" type="presParOf" srcId="{029EB27C-52B0-4A61-B2AF-25BB8A0A9B0A}" destId="{A1493033-5114-426C-A3BE-631D8747904E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34F5F6-4F4A-47FB-A3EE-6ABD07F331A3}">
      <dsp:nvSpPr>
        <dsp:cNvPr id="0" name=""/>
        <dsp:cNvSpPr/>
      </dsp:nvSpPr>
      <dsp:spPr>
        <a:xfrm>
          <a:off x="828913" y="2187"/>
          <a:ext cx="2291804" cy="162138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i="0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2 Full Days complimentary Booking in </a:t>
          </a:r>
          <a:r>
            <a:rPr lang="en-US" sz="1400" b="1" i="0" kern="1200" dirty="0" err="1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Shriram</a:t>
          </a:r>
          <a:r>
            <a:rPr lang="en-US" sz="1400" b="1" i="0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, Modi Hall for AGM/Event/Meeting in a year</a:t>
          </a:r>
          <a:br>
            <a:rPr lang="en-US" sz="1400" b="1" i="0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en-US" sz="1400" b="1" i="0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en-US" sz="1400" b="1" i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Worth- INR 68,000)</a:t>
          </a:r>
          <a:endParaRPr lang="en-US" sz="1400" b="1" i="1" kern="1200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28913" y="2187"/>
        <a:ext cx="2291804" cy="1621387"/>
      </dsp:txXfrm>
    </dsp:sp>
    <dsp:sp modelId="{8065747E-919D-4D1F-8138-B96FA29AE019}">
      <dsp:nvSpPr>
        <dsp:cNvPr id="0" name=""/>
        <dsp:cNvSpPr/>
      </dsp:nvSpPr>
      <dsp:spPr>
        <a:xfrm>
          <a:off x="3349898" y="35863"/>
          <a:ext cx="2291804" cy="155403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i="0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2 Full Days Complimentary Bookings in PHDCCI LPS Auditorium for Holding Company AGMs</a:t>
          </a:r>
          <a:br>
            <a:rPr lang="en-US" sz="1400" b="1" i="0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en-US" sz="1400" b="1" i="0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en-US" sz="1400" b="1" i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Worth- INR 1,70,000)</a:t>
          </a:r>
          <a:endParaRPr lang="en-US" sz="1400" b="1" i="1" kern="1200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49898" y="35863"/>
        <a:ext cx="2291804" cy="1554035"/>
      </dsp:txXfrm>
    </dsp:sp>
    <dsp:sp modelId="{AA2875CA-9C33-4E2F-96AC-701566C296A3}">
      <dsp:nvSpPr>
        <dsp:cNvPr id="0" name=""/>
        <dsp:cNvSpPr/>
      </dsp:nvSpPr>
      <dsp:spPr>
        <a:xfrm>
          <a:off x="5870883" y="2187"/>
          <a:ext cx="2291804" cy="162138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i="0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5 Free Library Membership (@Rs</a:t>
          </a:r>
          <a:r>
            <a:rPr lang="en-US" sz="1400" b="1" i="0" kern="1200" baseline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15000/ per member)</a:t>
          </a:r>
          <a:br>
            <a:rPr lang="en-US" sz="1400" b="1" i="0" kern="1200" baseline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en-US" sz="1400" b="1" i="0" kern="1200" baseline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en-US" sz="1400" b="1" i="1" kern="1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Worth- INR 75,000)</a:t>
          </a:r>
          <a:endParaRPr lang="en-US" sz="1400" b="1" i="1" kern="1200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870883" y="2187"/>
        <a:ext cx="2291804" cy="1621387"/>
      </dsp:txXfrm>
    </dsp:sp>
    <dsp:sp modelId="{DE949E30-6D37-4E84-A9D6-289C83850AA0}">
      <dsp:nvSpPr>
        <dsp:cNvPr id="0" name=""/>
        <dsp:cNvSpPr/>
      </dsp:nvSpPr>
      <dsp:spPr>
        <a:xfrm>
          <a:off x="828913" y="1852755"/>
          <a:ext cx="2291804" cy="137508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2 Speaker slot in Parliamentarian Sessions &amp; Chamber’s Flagship Events in a year</a:t>
          </a:r>
          <a:br>
            <a:rPr lang="en-US" sz="1400" b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en-US" sz="1400" b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en-US" sz="1400" b="1" i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Worth- 2*1,00,000= 2,00,000) </a:t>
          </a:r>
          <a:endParaRPr lang="en-US" sz="1400" b="1" i="1" kern="1200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28913" y="1852755"/>
        <a:ext cx="2291804" cy="1375082"/>
      </dsp:txXfrm>
    </dsp:sp>
    <dsp:sp modelId="{D826167F-BF96-4F2D-9A64-C41418FC7B76}">
      <dsp:nvSpPr>
        <dsp:cNvPr id="0" name=""/>
        <dsp:cNvSpPr/>
      </dsp:nvSpPr>
      <dsp:spPr>
        <a:xfrm>
          <a:off x="3349898" y="1852755"/>
          <a:ext cx="2291804" cy="137508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Preference will be given &amp; maximum representations drafted by the sponsors to be placed with the Government (concerning his/her company/industry)</a:t>
          </a:r>
        </a:p>
      </dsp:txBody>
      <dsp:txXfrm>
        <a:off x="3349898" y="1852755"/>
        <a:ext cx="2291804" cy="1375082"/>
      </dsp:txXfrm>
    </dsp:sp>
    <dsp:sp modelId="{9A6A04FA-BF5C-4843-8CEA-A528DD1E37A1}">
      <dsp:nvSpPr>
        <dsp:cNvPr id="0" name=""/>
        <dsp:cNvSpPr/>
      </dsp:nvSpPr>
      <dsp:spPr>
        <a:xfrm>
          <a:off x="5870883" y="1852755"/>
          <a:ext cx="2291804" cy="137508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10 Free Virtual Exhibition Registration for International &amp; Domestic Exhibitions for 1 Year (</a:t>
          </a:r>
          <a:r>
            <a:rPr lang="it-IT" sz="1400" b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Rs. 1,500 per visitor participant</a:t>
          </a:r>
          <a:r>
            <a:rPr lang="en-US" sz="1400" b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br>
            <a:rPr lang="en-US" sz="1400" b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en-US" sz="1400" b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it-IT" sz="1400" b="1" i="1" kern="1200" baseline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Worth- </a:t>
          </a:r>
          <a:r>
            <a:rPr lang="it-IT" sz="1400" b="1" i="1" kern="1200" baseline="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INR 15,000</a:t>
          </a:r>
          <a:r>
            <a:rPr lang="it-IT" sz="1400" b="1" kern="1200" baseline="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/-</a:t>
          </a:r>
          <a:r>
            <a:rPr lang="it-IT" sz="1400" b="1" i="1" kern="1200" baseline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endParaRPr lang="en-US" sz="1400" b="1" kern="1200" dirty="0" smtClean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870883" y="1852755"/>
        <a:ext cx="2291804" cy="1375082"/>
      </dsp:txXfrm>
    </dsp:sp>
    <dsp:sp modelId="{E1C3B448-166E-4CF3-891C-DF4B1FD89296}">
      <dsp:nvSpPr>
        <dsp:cNvPr id="0" name=""/>
        <dsp:cNvSpPr/>
      </dsp:nvSpPr>
      <dsp:spPr>
        <a:xfrm>
          <a:off x="1676399" y="3486088"/>
          <a:ext cx="3117816" cy="128325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Advertisement Astons in All Webinars of PHDCCI</a:t>
          </a:r>
        </a:p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Link- </a:t>
          </a:r>
          <a:r>
            <a:rPr lang="en-US" sz="1400" b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https://drive.google.com/file/d/1U9eq8UVzhVEahX0lG0LBey3tY_7eERtB/view?usp=sharing</a:t>
          </a:r>
          <a:r>
            <a:rPr lang="en-US" sz="1400" b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</a:p>
      </dsp:txBody>
      <dsp:txXfrm>
        <a:off x="1676399" y="3486088"/>
        <a:ext cx="3117816" cy="1283254"/>
      </dsp:txXfrm>
    </dsp:sp>
    <dsp:sp modelId="{A1493033-5114-426C-A3BE-631D8747904E}">
      <dsp:nvSpPr>
        <dsp:cNvPr id="0" name=""/>
        <dsp:cNvSpPr/>
      </dsp:nvSpPr>
      <dsp:spPr>
        <a:xfrm>
          <a:off x="5023396" y="3457018"/>
          <a:ext cx="2291804" cy="134139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5 Complimentary entry of participants in 3 paid programs of PHD Chamber</a:t>
          </a:r>
          <a:br>
            <a:rPr lang="en-US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en-US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en-US" sz="1400" b="1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Worth- INR </a:t>
          </a:r>
          <a:r>
            <a:rPr lang="en-US" sz="1400" b="1" i="1" kern="120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10,000/-</a:t>
          </a:r>
          <a:r>
            <a:rPr lang="en-US" sz="1400" b="1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endParaRPr lang="en-US" sz="1400" b="1" i="1" kern="1200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023396" y="3457018"/>
        <a:ext cx="2291804" cy="13413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0BD88-F966-4C8D-A4CB-038C80B7F115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C33CD-89B4-4786-AB23-125D8FC68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739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0BD88-F966-4C8D-A4CB-038C80B7F115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C33CD-89B4-4786-AB23-125D8FC68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964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0BD88-F966-4C8D-A4CB-038C80B7F115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C33CD-89B4-4786-AB23-125D8FC68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108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0BD88-F966-4C8D-A4CB-038C80B7F115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C33CD-89B4-4786-AB23-125D8FC68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186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0BD88-F966-4C8D-A4CB-038C80B7F115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C33CD-89B4-4786-AB23-125D8FC68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454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0BD88-F966-4C8D-A4CB-038C80B7F115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C33CD-89B4-4786-AB23-125D8FC68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58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0BD88-F966-4C8D-A4CB-038C80B7F115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C33CD-89B4-4786-AB23-125D8FC68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68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0BD88-F966-4C8D-A4CB-038C80B7F115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C33CD-89B4-4786-AB23-125D8FC68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577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0BD88-F966-4C8D-A4CB-038C80B7F115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C33CD-89B4-4786-AB23-125D8FC68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785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0BD88-F966-4C8D-A4CB-038C80B7F115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C33CD-89B4-4786-AB23-125D8FC68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913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0BD88-F966-4C8D-A4CB-038C80B7F115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C33CD-89B4-4786-AB23-125D8FC68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244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90BD88-F966-4C8D-A4CB-038C80B7F115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9C33CD-89B4-4786-AB23-125D8FC68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304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 ?><Relationships xmlns="http://schemas.openxmlformats.org/package/2006/relationships"><Relationship Id="rId3" Target="../media/image3.pn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2.xml" Type="http://schemas.openxmlformats.org/officeDocument/2006/relationships/slideLayout"/><Relationship Id="rId5" Target="../media/image5.jpeg" Type="http://schemas.openxmlformats.org/officeDocument/2006/relationships/image"/><Relationship Id="rId4" Target="../media/image4.jpeg" Type="http://schemas.openxmlformats.org/officeDocument/2006/relationships/image"/></Relationships>
</file>

<file path=ppt/slides/_rels/slide3.xml.rels><?xml version="1.0" encoding="UTF-8" standalone="yes" ?><Relationships xmlns="http://schemas.openxmlformats.org/package/2006/relationships"><Relationship Id="rId3" Target="../media/image3.pn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2.xml" Type="http://schemas.openxmlformats.org/officeDocument/2006/relationships/slideLayout"/><Relationship Id="rId5" Target="../media/image7.jpeg" Type="http://schemas.openxmlformats.org/officeDocument/2006/relationships/image"/><Relationship Id="rId4" Target="../media/image6.jpeg" Type="http://schemas.openxmlformats.org/officeDocument/2006/relationships/image"/></Relationships>
</file>

<file path=ppt/slides/_rels/slide4.xml.rels><?xml version="1.0" encoding="UTF-8" standalone="yes" ?><Relationships xmlns="http://schemas.openxmlformats.org/package/2006/relationships"><Relationship Id="rId3" Target="../media/image3.pn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2.xml" Type="http://schemas.openxmlformats.org/officeDocument/2006/relationships/slideLayout"/><Relationship Id="rId5" Target="../media/image9.jpeg" Type="http://schemas.openxmlformats.org/officeDocument/2006/relationships/image"/><Relationship Id="rId4" Target="../media/image8.jpeg" Type="http://schemas.openxmlformats.org/officeDocument/2006/relationships/image"/></Relationships>
</file>

<file path=ppt/slides/_rels/slide5.xml.rels><?xml version="1.0" encoding="UTF-8" standalone="yes" ?><Relationships xmlns="http://schemas.openxmlformats.org/package/2006/relationships"><Relationship Id="rId3" Target="../media/image3.pn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2.xml" Type="http://schemas.openxmlformats.org/officeDocument/2006/relationships/slideLayout"/><Relationship Id="rId5" Target="../media/image11.jpeg" Type="http://schemas.openxmlformats.org/officeDocument/2006/relationships/image"/><Relationship Id="rId4" Target="../media/image10.jpeg" Type="http://schemas.openxmlformats.org/officeDocument/2006/relationships/image"/></Relationships>
</file>

<file path=ppt/slides/_rels/slide6.xml.rels><?xml version="1.0" encoding="UTF-8" standalone="yes" ?><Relationships xmlns="http://schemas.openxmlformats.org/package/2006/relationships"><Relationship Id="rId3" Target="../media/image3.pn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2.xml" Type="http://schemas.openxmlformats.org/officeDocument/2006/relationships/slideLayout"/><Relationship Id="rId4" Target="../media/image12.jpeg" Type="http://schemas.openxmlformats.org/officeDocument/2006/relationships/image"/></Relationships>
</file>

<file path=ppt/slides/_rels/slide7.xml.rels><?xml version="1.0" encoding="UTF-8" standalone="yes" ?><Relationships xmlns="http://schemas.openxmlformats.org/package/2006/relationships"><Relationship Id="rId3" Target="../media/image3.pn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2.xml" Type="http://schemas.openxmlformats.org/officeDocument/2006/relationships/slideLayout"/><Relationship Id="rId5" Target="../media/image14.jpeg" Type="http://schemas.openxmlformats.org/officeDocument/2006/relationships/image"/><Relationship Id="rId4" Target="../media/image13.jpeg" Type="http://schemas.openxmlformats.org/officeDocument/2006/relationships/image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 ?><Relationships xmlns="http://schemas.openxmlformats.org/package/2006/relationships"><Relationship Id="rId3" Target="../media/image3.pn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2.xml" Type="http://schemas.openxmlformats.org/officeDocument/2006/relationships/slideLayout"/><Relationship Id="rId6" Target="../media/image19.jpeg" Type="http://schemas.openxmlformats.org/officeDocument/2006/relationships/image"/><Relationship Id="rId5" Target="../media/image18.jpeg" Type="http://schemas.openxmlformats.org/officeDocument/2006/relationships/image"/><Relationship Id="rId4" Target="../media/image17.jpeg" Type="http://schemas.openxmlformats.org/officeDocument/2006/relationships/image"/></Relationships>
</file>

<file path=ppt/slides/_rels/slide10.xml.rels><?xml version="1.0" encoding="UTF-8" standalone="yes" ?><Relationships xmlns="http://schemas.openxmlformats.org/package/2006/relationships"><Relationship Id="rId3" Target="../media/image3.pn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2.xml" Type="http://schemas.openxmlformats.org/officeDocument/2006/relationships/slideLayout"/><Relationship Id="rId5" Target="../media/image20.jpeg" Type="http://schemas.openxmlformats.org/officeDocument/2006/relationships/image"/><Relationship Id="rId4" Target="../media/image14.jpeg" Type="http://schemas.openxmlformats.org/officeDocument/2006/relationships/image"/></Relationships>
</file>

<file path=ppt/slides/_rels/slide11.xml.rels><?xml version="1.0" encoding="UTF-8" standalone="yes" ?><Relationships xmlns="http://schemas.openxmlformats.org/package/2006/relationships"><Relationship Id="rId3" Target="../media/image3.pn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2.xml" Type="http://schemas.openxmlformats.org/officeDocument/2006/relationships/slideLayout"/><Relationship Id="rId5" Target="../media/image11.jpeg" Type="http://schemas.openxmlformats.org/officeDocument/2006/relationships/image"/><Relationship Id="rId4" Target="../media/image10.jpeg" Type="http://schemas.openxmlformats.org/officeDocument/2006/relationships/image"/></Relationships>
</file>

<file path=ppt/slides/_rels/slide12.xml.rels><?xml version="1.0" encoding="UTF-8" standalone="yes" ?><Relationships xmlns="http://schemas.openxmlformats.org/package/2006/relationships"><Relationship Id="rId3" Target="../media/image3.pn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2.xml" Type="http://schemas.openxmlformats.org/officeDocument/2006/relationships/slideLayout"/><Relationship Id="rId5" Target="../media/image22.jpeg" Type="http://schemas.openxmlformats.org/officeDocument/2006/relationships/image"/><Relationship Id="rId4" Target="../media/image21.jpeg" Type="http://schemas.openxmlformats.org/officeDocument/2006/relationships/image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5.xml.rels><?xml version="1.0" encoding="UTF-8" standalone="yes" ?><Relationships xmlns="http://schemas.openxmlformats.org/package/2006/relationships"><Relationship Id="rId3" Target="../media/image3.png" Type="http://schemas.openxmlformats.org/officeDocument/2006/relationships/image"/><Relationship Id="rId7" Target="../media/image28.jpe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2.xml" Type="http://schemas.openxmlformats.org/officeDocument/2006/relationships/slideLayout"/><Relationship Id="rId6" Target="../media/image27.jpeg" Type="http://schemas.openxmlformats.org/officeDocument/2006/relationships/image"/><Relationship Id="rId5" Target="../media/image26.png" Type="http://schemas.openxmlformats.org/officeDocument/2006/relationships/image"/><Relationship Id="rId4" Target="../media/image25.png" Type="http://schemas.openxmlformats.org/officeDocument/2006/relationships/image"/></Relationships>
</file>

<file path=ppt/slides/_rels/slide16.xml.rels><?xml version="1.0" encoding="UTF-8" standalone="yes" ?><Relationships xmlns="http://schemas.openxmlformats.org/package/2006/relationships"><Relationship Id="rId3" Target="../media/image3.pn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2.xml" Type="http://schemas.openxmlformats.org/officeDocument/2006/relationships/slideLayout"/><Relationship Id="rId6" Target="../media/image31.jpeg" Type="http://schemas.openxmlformats.org/officeDocument/2006/relationships/image"/><Relationship Id="rId5" Target="../media/image30.jpeg" Type="http://schemas.openxmlformats.org/officeDocument/2006/relationships/image"/><Relationship Id="rId4" Target="../media/image29.jpeg" Type="http://schemas.openxmlformats.org/officeDocument/2006/relationships/image"/></Relationships>
</file>

<file path=ppt/slides/_rels/slide17.xml.rels><?xml version="1.0" encoding="UTF-8" standalone="yes" ?><Relationships xmlns="http://schemas.openxmlformats.org/package/2006/relationships"><Relationship Id="rId3" Target="../media/image32.pn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2.xml" Type="http://schemas.openxmlformats.org/officeDocument/2006/relationships/slideLayout"/><Relationship Id="rId4" Target="../media/image33.jpeg" Type="http://schemas.openxmlformats.org/officeDocument/2006/relationships/image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048000"/>
            <a:ext cx="8305800" cy="18288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b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Esteemed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Gold Annua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Sponsor </a:t>
            </a: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599" y="4953000"/>
            <a:ext cx="6400800" cy="609600"/>
          </a:xfrm>
        </p:spPr>
        <p:txBody>
          <a:bodyPr>
            <a:normAutofit/>
          </a:bodyPr>
          <a:lstStyle/>
          <a:p>
            <a:r>
              <a:rPr lang="en-US" sz="2400" b="1" i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Contributing Amount- Rs. 5.00 Lacs</a:t>
            </a:r>
          </a:p>
          <a:p>
            <a:endParaRPr 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28600"/>
            <a:ext cx="2438400" cy="2583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4644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Gold 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Annual Sponsor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9012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011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1371600"/>
            <a:ext cx="9144000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lvl="0" indent="-457200" algn="ctr">
              <a:buFont typeface="Wingdings" pitchFamily="2" charset="2"/>
              <a:buChar char="v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Logo on all Marketing Collaterals</a:t>
            </a:r>
          </a:p>
        </p:txBody>
      </p:sp>
      <p:pic>
        <p:nvPicPr>
          <p:cNvPr id="12" name="Picture 2" descr="https://pbs.twimg.com/media/EjqMRIcU0AA-0wP?format=jpg&amp;name=900x900"/>
          <p:cNvPicPr>
            <a:picLocks noChangeAspect="1" noChangeArrowheads="1"/>
          </p:cNvPicPr>
          <p:nvPr/>
        </p:nvPicPr>
        <p:blipFill>
          <a:blip r:embed="rId4"/>
          <a:srcRect l="2762" t="2500" r="3314" b="6666"/>
          <a:stretch>
            <a:fillRect/>
          </a:stretch>
        </p:blipFill>
        <p:spPr bwMode="auto">
          <a:xfrm>
            <a:off x="533400" y="2006003"/>
            <a:ext cx="2938134" cy="4709656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26" t="19742" r="6057" b="5081"/>
          <a:stretch>
            <a:fillRect/>
          </a:stretch>
        </p:blipFill>
        <p:spPr bwMode="auto">
          <a:xfrm>
            <a:off x="3819548" y="2209800"/>
            <a:ext cx="5000660" cy="4071942"/>
          </a:xfrm>
          <a:prstGeom prst="rect">
            <a:avLst/>
          </a:prstGeom>
          <a:ln/>
          <a:ex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76387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Gold 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Annual Sponsor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9012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011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-1" y="1371600"/>
            <a:ext cx="9144001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lvl="0" indent="-457200" algn="ctr">
              <a:buFont typeface="Wingdings" pitchFamily="2" charset="2"/>
              <a:buChar char="v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Placement of Logos on all Paid Social Media Promotions of Specific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Events Worth- 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INR 50,000 – 70000/-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4"/>
          <a:srcRect r="2068" b="2632"/>
          <a:stretch>
            <a:fillRect/>
          </a:stretch>
        </p:blipFill>
        <p:spPr bwMode="auto">
          <a:xfrm>
            <a:off x="533400" y="2743200"/>
            <a:ext cx="4023085" cy="3657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48241" y="2743200"/>
            <a:ext cx="3857652" cy="365759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404727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Gold 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Annual Sponsor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9012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011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-1" y="1371600"/>
            <a:ext cx="9144001" cy="95410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lvl="0" indent="-457200" algn="ctr">
              <a:buFont typeface="Wingdings" pitchFamily="2" charset="2"/>
              <a:buChar char="v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Promotion of Sponsor on Hoardings, Bus Shelters &amp; all Outdoor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Promotions Worth- 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INR 5 – 7 lakhs 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0" y="2743200"/>
            <a:ext cx="3632018" cy="3657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19652" y="2743200"/>
            <a:ext cx="3857652" cy="3657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241756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Gold 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Annual Sponsor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9012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011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-1" y="1371600"/>
            <a:ext cx="9144001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lvl="0" indent="-457200" algn="ctr">
              <a:buFont typeface="Wingdings" pitchFamily="2" charset="2"/>
              <a:buChar char="v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Mention of Partner/ Sponsor in Pre-Event Press Release</a:t>
            </a:r>
          </a:p>
        </p:txBody>
      </p:sp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0" y="1981200"/>
            <a:ext cx="3087877" cy="475135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grpSp>
        <p:nvGrpSpPr>
          <p:cNvPr id="16" name="Group 15"/>
          <p:cNvGrpSpPr/>
          <p:nvPr/>
        </p:nvGrpSpPr>
        <p:grpSpPr>
          <a:xfrm>
            <a:off x="4800600" y="1981200"/>
            <a:ext cx="3350733" cy="4657091"/>
            <a:chOff x="4714875" y="1500174"/>
            <a:chExt cx="3929091" cy="5072098"/>
          </a:xfrm>
        </p:grpSpPr>
        <p:pic>
          <p:nvPicPr>
            <p:cNvPr id="17" name="Picture 16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714875" y="1500174"/>
              <a:ext cx="3915151" cy="507209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</p:pic>
        <p:sp>
          <p:nvSpPr>
            <p:cNvPr id="18" name="Rectangle 17"/>
            <p:cNvSpPr/>
            <p:nvPr/>
          </p:nvSpPr>
          <p:spPr>
            <a:xfrm>
              <a:off x="4714876" y="5715016"/>
              <a:ext cx="3929090" cy="857256"/>
            </a:xfrm>
            <a:prstGeom prst="rect">
              <a:avLst/>
            </a:prstGeom>
            <a:noFill/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3432277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Gold 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Annual Sponsor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9012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011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0" y="1371600"/>
            <a:ext cx="9144000" cy="95410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lvl="0" indent="-457200" algn="ctr">
              <a:buFont typeface="Wingdings" pitchFamily="2" charset="2"/>
              <a:buChar char="v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Logo Placed on the Panel of Sponsors on the PHDCCI Website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1230" y="2450410"/>
            <a:ext cx="8521540" cy="43313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842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Gold 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Annual Sponsor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9012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011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-1" y="1371600"/>
            <a:ext cx="9144001" cy="95410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lvl="0" indent="-457200" algn="ctr">
              <a:buFont typeface="Wingdings" pitchFamily="2" charset="2"/>
              <a:buChar char="v"/>
            </a:pP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Color ads in PHD Chamber Bulletin (Monthly)</a:t>
            </a:r>
            <a:b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Full Pages Worth- 3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*50,000= INR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1,50,000 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2275" y="2433613"/>
            <a:ext cx="3091350" cy="43481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30810" y="2422750"/>
            <a:ext cx="3108419" cy="439113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363584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Gold 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Annual Sponsor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9012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011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0" y="1371600"/>
            <a:ext cx="9144000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algn="ctr">
              <a:buFont typeface="Wingdings" pitchFamily="2" charset="2"/>
              <a:buChar char="v"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Ads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Knowledge Reports prepared by PHD Research Bureau</a:t>
            </a:r>
            <a:b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Full Page Colored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 (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 come first serve basis)</a:t>
            </a:r>
            <a:b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Worth- INR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1,20,000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3743D663-82EB-4BBF-817B-BC00B5B6174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2819400"/>
            <a:ext cx="3200400" cy="376833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184ABFA7-751E-4115-9219-524241957A3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312" y="2819400"/>
            <a:ext cx="3304088" cy="371520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63584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Gold 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Annual Sponsor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9012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011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-1" y="1371600"/>
            <a:ext cx="9144001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algn="ctr">
              <a:buFont typeface="Wingdings" pitchFamily="2" charset="2"/>
              <a:buChar char="v"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Ads in MCM Directory &amp; all other PHDCCI Promotional Production like Calendar, Diary etc.</a:t>
            </a:r>
            <a:b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Half Page Black and White Ad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Worth- INR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25,000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2743200"/>
            <a:ext cx="2588807" cy="367423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27039" y="2743200"/>
            <a:ext cx="2634854" cy="372316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100817"/>
            <a:ext cx="3563077" cy="2959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3584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Gold 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Annual Sponsor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9012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011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-1" y="1371600"/>
            <a:ext cx="9144001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algn="ctr">
              <a:buFont typeface="Wingdings" pitchFamily="2" charset="2"/>
              <a:buChar char="v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Full 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Black and While Ad (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Centre Page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in PHD Annual Report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Worth- INR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50,000</a:t>
            </a:r>
            <a:endParaRPr lang="en-US" sz="24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87918" y="2636293"/>
            <a:ext cx="2804925" cy="396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0" name="Picture 3" descr="C:\Users\admin\Downloads\WhatsApp Image 2021-03-30 at 3.32.58 PM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636293"/>
            <a:ext cx="2764393" cy="39624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3584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Gold 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Annual Sponsor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9012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011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0" y="1371600"/>
            <a:ext cx="9144000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algn="ctr">
              <a:buFont typeface="Wingdings" pitchFamily="2" charset="2"/>
              <a:buChar char="v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Promoting Partner Testimonial on Post-Event Press Release</a:t>
            </a:r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0" y="1981200"/>
            <a:ext cx="3087877" cy="475135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grpSp>
        <p:nvGrpSpPr>
          <p:cNvPr id="14" name="Group 13"/>
          <p:cNvGrpSpPr/>
          <p:nvPr/>
        </p:nvGrpSpPr>
        <p:grpSpPr>
          <a:xfrm>
            <a:off x="4800600" y="1981200"/>
            <a:ext cx="3350733" cy="4657091"/>
            <a:chOff x="4714875" y="1500174"/>
            <a:chExt cx="3929091" cy="5072098"/>
          </a:xfrm>
        </p:grpSpPr>
        <p:pic>
          <p:nvPicPr>
            <p:cNvPr id="15" name="Picture 14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714875" y="1500174"/>
              <a:ext cx="3915151" cy="507209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</p:pic>
        <p:sp>
          <p:nvSpPr>
            <p:cNvPr id="16" name="Rectangle 15"/>
            <p:cNvSpPr/>
            <p:nvPr/>
          </p:nvSpPr>
          <p:spPr>
            <a:xfrm>
              <a:off x="4714876" y="5715016"/>
              <a:ext cx="3929090" cy="857256"/>
            </a:xfrm>
            <a:prstGeom prst="rect">
              <a:avLst/>
            </a:prstGeom>
            <a:noFill/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4211898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Gold 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Annual Sponsor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9012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011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-1" y="1371600"/>
            <a:ext cx="9144001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algn="ctr">
              <a:buFont typeface="Wingdings" pitchFamily="2" charset="2"/>
              <a:buChar char="v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Prominent Placement of Company Logo in Half/Full Page Event Print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Worth- </a:t>
            </a:r>
            <a:r>
              <a:rPr lang="en-US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INR 1,00,000 – </a:t>
            </a:r>
            <a:r>
              <a:rPr lang="en-US" sz="24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2,00,000)</a:t>
            </a:r>
            <a:endParaRPr lang="en-US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36216" y="2667000"/>
            <a:ext cx="2807184" cy="411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9" name="Picture 18"/>
          <p:cNvPicPr>
            <a:picLocks noChangeAspect="1" noChangeArrowheads="1"/>
          </p:cNvPicPr>
          <p:nvPr/>
        </p:nvPicPr>
        <p:blipFill>
          <a:blip r:embed="rId5"/>
          <a:srcRect l="3333" r="6667" b="4167"/>
          <a:stretch>
            <a:fillRect/>
          </a:stretch>
        </p:blipFill>
        <p:spPr bwMode="auto">
          <a:xfrm>
            <a:off x="4648200" y="2667000"/>
            <a:ext cx="3083293" cy="411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794542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Gold 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Annual Sponsor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9012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011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2276" y="1371600"/>
            <a:ext cx="9144000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algn="ctr">
              <a:buFont typeface="Wingdings" pitchFamily="2" charset="2"/>
              <a:buChar char="v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Free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Exhibitor Stall in Virtual Exhibitions which will be organized by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PHDCCI (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Worth 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Rs. 4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,00,000/-)</a:t>
            </a:r>
            <a:endParaRPr lang="en-US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666999"/>
            <a:ext cx="5410200" cy="40606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9229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Gold 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Annual Sponsor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9012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011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-1" y="1371600"/>
            <a:ext cx="9144001" cy="76944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algn="ctr">
              <a:buFont typeface="Wingdings" pitchFamily="2" charset="2"/>
              <a:buChar char="v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Sponsor Logo prominently displayed on Virtual Backdrops &amp; other Presentations</a:t>
            </a: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286000"/>
            <a:ext cx="6248400" cy="434825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4524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Gold 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Annual Sponsor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9012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011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-1" y="1371600"/>
            <a:ext cx="9144001" cy="95410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lvl="0" indent="-457200" algn="ctr">
              <a:buFont typeface="Wingdings" pitchFamily="2" charset="2"/>
              <a:buChar char="v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Placement of Company’s Logo in the Picture Frame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shared in Media along with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Press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Release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4" descr="C:\Users\Siimran\Desktop\AGM\AGM- Role of Women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0773" y="4673834"/>
            <a:ext cx="3532029" cy="2031766"/>
          </a:xfrm>
          <a:prstGeom prst="rect">
            <a:avLst/>
          </a:prstGeom>
          <a:noFill/>
        </p:spPr>
      </p:pic>
      <p:pic>
        <p:nvPicPr>
          <p:cNvPr id="10" name="Picture 5" descr="C:\Users\Siimran\Desktop\AGM\Inaugral Session- AGM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0774" y="2452793"/>
            <a:ext cx="3532029" cy="2119208"/>
          </a:xfrm>
          <a:prstGeom prst="rect">
            <a:avLst/>
          </a:prstGeom>
          <a:noFill/>
        </p:spPr>
      </p:pic>
      <p:pic>
        <p:nvPicPr>
          <p:cNvPr id="12" name="Picture 1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800601" y="4673834"/>
            <a:ext cx="3428999" cy="203176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3" name="Picture 1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800601" y="2452792"/>
            <a:ext cx="3429000" cy="211920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54923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Gold 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Annual Sponsor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9012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011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-1" y="1371600"/>
            <a:ext cx="9144001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algn="ctr">
              <a:buFont typeface="Wingdings" pitchFamily="2" charset="2"/>
              <a:buChar char="v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Company Logo in the AGM &amp; Flagship Event Invitation Cards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/>
          <a:srcRect l="2582" t="2582" b="2564"/>
          <a:stretch>
            <a:fillRect/>
          </a:stretch>
        </p:blipFill>
        <p:spPr bwMode="auto">
          <a:xfrm>
            <a:off x="228600" y="2514601"/>
            <a:ext cx="2955096" cy="320039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24200" y="2514602"/>
            <a:ext cx="2903265" cy="320039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930588" y="2514601"/>
            <a:ext cx="2908612" cy="320039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54923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DIAMOND Annual Sponsor </a:t>
            </a:r>
          </a:p>
        </p:txBody>
      </p:sp>
      <p:sp>
        <p:nvSpPr>
          <p:cNvPr id="2" name="Rectangle 1"/>
          <p:cNvSpPr/>
          <p:nvPr/>
        </p:nvSpPr>
        <p:spPr>
          <a:xfrm>
            <a:off x="-1" y="1371600"/>
            <a:ext cx="9144001" cy="43088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algn="ctr">
              <a:buFont typeface="Wingdings" pitchFamily="2" charset="2"/>
              <a:buChar char="v"/>
            </a:pP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Live Ticker on PHD Chamber of Commerce and Industry’s website </a:t>
            </a:r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7854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3904" y="147854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1" descr="image001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3" t="8881" r="1388" b="7699"/>
          <a:stretch/>
        </p:blipFill>
        <p:spPr bwMode="auto">
          <a:xfrm>
            <a:off x="173813" y="2209800"/>
            <a:ext cx="8741587" cy="4267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4228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3428993300"/>
              </p:ext>
            </p:extLst>
          </p:nvPr>
        </p:nvGraphicFramePr>
        <p:xfrm>
          <a:off x="76199" y="1981200"/>
          <a:ext cx="8991601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Gold Annual Sponsor 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9012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8376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-1" y="1371600"/>
            <a:ext cx="9144001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algn="ctr">
              <a:buFont typeface="Wingdings" pitchFamily="2" charset="2"/>
              <a:buChar char="v"/>
            </a:pP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 attractive benefits offered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9779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Gold Annual Sponsor </a:t>
            </a:r>
          </a:p>
        </p:txBody>
      </p:sp>
      <p:sp>
        <p:nvSpPr>
          <p:cNvPr id="2" name="Oval 1"/>
          <p:cNvSpPr/>
          <p:nvPr/>
        </p:nvSpPr>
        <p:spPr>
          <a:xfrm>
            <a:off x="1904999" y="1828800"/>
            <a:ext cx="5334000" cy="4572000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 i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Total Yearly Worth for Membership- INR 21,30,000</a:t>
            </a:r>
            <a:r>
              <a:rPr lang="en-US" sz="3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/-</a:t>
            </a:r>
            <a:r>
              <a:rPr lang="en-US" sz="3600" b="1" i="1" baseline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3600" b="1" i="1" baseline="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approx</a:t>
            </a:r>
            <a:r>
              <a:rPr lang="en-US" sz="3600" b="1" i="1" baseline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3600" b="1" i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6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9012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012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209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429</Words>
  <Application>Microsoft Office PowerPoint</Application>
  <PresentationFormat>On-screen Show (4:3)</PresentationFormat>
  <Paragraphs>48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Deliverables for  Esteemed Gold Annual Sponsor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15</cp:revision>
  <dcterms:created xsi:type="dcterms:W3CDTF">2021-03-23T09:47:43Z</dcterms:created>
  <dcterms:modified xsi:type="dcterms:W3CDTF">2021-03-31T11:36:03Z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1483424</vt:lpwstr>
  </property>
  <property fmtid="{D5CDD505-2E9C-101B-9397-08002B2CF9AE}" name="NXPowerLiteSettings" pid="3">
    <vt:lpwstr>C7000400038000</vt:lpwstr>
  </property>
  <property fmtid="{D5CDD505-2E9C-101B-9397-08002B2CF9AE}" name="NXPowerLiteVersion" pid="4">
    <vt:lpwstr>S9.0.3</vt:lpwstr>
  </property>
</Properties>
</file>