
<file path=[Content_Types].xml><?xml version="1.0" encoding="utf-8"?>
<Types xmlns="http://schemas.openxmlformats.org/package/2006/content-types">
  <Default ContentType="image/png" Extension="png"/>
  <Default ContentType="image/jpeg" Extension="jpeg"/>
  <Default ContentType="application/vnd.openxmlformats-package.relationships+xml" Extension="rels"/>
  <Default ContentType="application/xml" Extension="xml"/>
  <Override ContentType="application/vnd.openxmlformats-officedocument.presentationml.presentation.main+xml" PartName="/ppt/presentation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slide+xml" PartName="/ppt/slides/slide18.xml"/>
  <Override ContentType="application/vnd.openxmlformats-officedocument.presentationml.slide+xml" PartName="/ppt/slides/slide19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22.xml"/>
  <Override ContentType="application/vnd.openxmlformats-officedocument.presentationml.slide+xml" PartName="/ppt/slides/slide23.xml"/>
  <Override ContentType="application/vnd.openxmlformats-officedocument.presentationml.slide+xml" PartName="/ppt/slides/slide24.xml"/>
  <Override ContentType="application/vnd.openxmlformats-officedocument.presentationml.slide+xml" PartName="/ppt/slides/slide25.xml"/>
  <Override ContentType="application/vnd.openxmlformats-officedocument.presentationml.presProps+xml" PartName="/ppt/presProps.xml"/>
  <Override ContentType="application/vnd.openxmlformats-officedocument.presentationml.viewProps+xml" PartName="/ppt/viewProps.xml"/>
  <Override ContentType="application/vnd.openxmlformats-officedocument.theme+xml" PartName="/ppt/theme/theme1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drawingml.diagramData+xml" PartName="/ppt/diagrams/data1.xml"/>
  <Override ContentType="application/vnd.openxmlformats-officedocument.drawingml.diagramLayout+xml" PartName="/ppt/diagrams/layout1.xml"/>
  <Override ContentType="application/vnd.openxmlformats-officedocument.drawingml.diagramStyle+xml" PartName="/ppt/diagrams/quickStyle1.xml"/>
  <Override ContentType="application/vnd.openxmlformats-officedocument.drawingml.diagramColors+xml" PartName="/ppt/diagrams/colors1.xml"/>
  <Override ContentType="application/vnd.ms-office.drawingml.diagramDrawing+xml" PartName="/ppt/diagrams/drawing1.xml"/>
  <Override ContentType="application/vnd.openxmlformats-package.core-properties+xml" PartName="/docProps/core.xml"/>
  <Override ContentType="application/vnd.openxmlformats-officedocument.extended-properties+xml" PartName="/docProps/app.xml"/>
  <Override ContentType="application/vnd.openxmlformats-officedocument.custom-properties+xml" PartName="/docProps/custom.xml"/>
</Types>
</file>

<file path=_rels/.rels><?xml version="1.0" encoding="UTF-8" standalone="yes" ?><Relationships xmlns="http://schemas.openxmlformats.org/package/2006/relationships"><Relationship Id="rId3" Target="docProps/core.xml" Type="http://schemas.openxmlformats.org/package/2006/relationships/metadata/core-properties"/><Relationship Id="rId2" Target="docProps/thumbnail.jpeg" Type="http://schemas.openxmlformats.org/package/2006/relationships/metadata/thumbnail"/><Relationship Id="rId1" Target="ppt/presentation.xml" Type="http://schemas.openxmlformats.org/officeDocument/2006/relationships/officeDocument"/><Relationship Id="rId4" Target="docProps/app.xml" Type="http://schemas.openxmlformats.org/officeDocument/2006/relationships/extended-properties"/><Relationship Id="rId5" Target="docProps/custom.xml" Type="http://schemas.openxmlformats.org/officeDocument/2006/relationships/custom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2" r:id="rId4"/>
    <p:sldId id="261" r:id="rId5"/>
    <p:sldId id="263" r:id="rId6"/>
    <p:sldId id="264" r:id="rId7"/>
    <p:sldId id="265" r:id="rId8"/>
    <p:sldId id="266" r:id="rId9"/>
    <p:sldId id="267" r:id="rId10"/>
    <p:sldId id="269" r:id="rId11"/>
    <p:sldId id="270" r:id="rId12"/>
    <p:sldId id="271" r:id="rId13"/>
    <p:sldId id="272" r:id="rId14"/>
    <p:sldId id="258" r:id="rId15"/>
    <p:sldId id="273" r:id="rId16"/>
    <p:sldId id="275" r:id="rId17"/>
    <p:sldId id="274" r:id="rId18"/>
    <p:sldId id="276" r:id="rId19"/>
    <p:sldId id="279" r:id="rId20"/>
    <p:sldId id="280" r:id="rId21"/>
    <p:sldId id="283" r:id="rId22"/>
    <p:sldId id="285" r:id="rId23"/>
    <p:sldId id="286" r:id="rId24"/>
    <p:sldId id="282" r:id="rId25"/>
    <p:sldId id="260" r:id="rId2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1386" y="-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hyperlink" Target="https://drive.google.com/file/d/1U9eq8UVzhVEahX0lG0LBey3tY_7eERtB/view?usp=sharing" TargetMode="External"/></Relationships>
</file>

<file path=ppt/diagrams/_rels/drawing1.xml.rels><?xml version="1.0" encoding="UTF-8" standalone="yes"?>
<Relationships xmlns="http://schemas.openxmlformats.org/package/2006/relationships"><Relationship Id="rId1" Type="http://schemas.openxmlformats.org/officeDocument/2006/relationships/hyperlink" Target="https://drive.google.com/file/d/1U9eq8UVzhVEahX0lG0LBey3tY_7eERtB/view?usp=sharing" TargetMode="Externa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1C17A2C-9903-411C-844B-2DEA9F88F694}" type="doc">
      <dgm:prSet loTypeId="urn:microsoft.com/office/officeart/2005/8/layout/default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EF51EF9F-1107-42F7-88A3-2FE54E3A30B2}">
      <dgm:prSet custT="1"/>
      <dgm:spPr/>
      <dgm:t>
        <a:bodyPr/>
        <a:lstStyle/>
        <a:p>
          <a:r>
            <a:rPr lang="en-US" sz="1400" b="1" i="0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6 Full Days complimentary Booking in </a:t>
          </a:r>
          <a:r>
            <a:rPr lang="en-US" sz="1400" b="1" i="0" dirty="0" err="1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Shriram</a:t>
          </a:r>
          <a:r>
            <a:rPr lang="en-US" sz="1400" b="1" i="0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, Modi Hall for AGM/Event/Meeting in a year</a:t>
          </a:r>
          <a:br>
            <a:rPr lang="en-US" sz="1400" b="1" i="0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</a:br>
          <a:r>
            <a:rPr lang="en-US" sz="1400" b="1" i="1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Worth- INR 1,35,000</a:t>
          </a:r>
          <a:endParaRPr lang="en-US" sz="1400" b="1" i="1" dirty="0"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2FA0793-72B7-4350-BF3D-2DF452CEB16D}" type="parTrans" cxnId="{B407FBD9-9005-4D84-A8B5-2D75F2318A88}">
      <dgm:prSet/>
      <dgm:spPr/>
      <dgm:t>
        <a:bodyPr/>
        <a:lstStyle/>
        <a:p>
          <a:endParaRPr lang="en-US" sz="1400" b="1" i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0EE7D49-CB10-4349-9D4F-EA7BBE0D0F1D}" type="sibTrans" cxnId="{B407FBD9-9005-4D84-A8B5-2D75F2318A88}">
      <dgm:prSet/>
      <dgm:spPr/>
      <dgm:t>
        <a:bodyPr/>
        <a:lstStyle/>
        <a:p>
          <a:endParaRPr lang="en-US" sz="1400" b="1" i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B80F52B-3E9B-4ED2-A366-80845E09B235}">
      <dgm:prSet custT="1"/>
      <dgm:spPr/>
      <dgm:t>
        <a:bodyPr/>
        <a:lstStyle/>
        <a:p>
          <a:r>
            <a:rPr lang="en-US" sz="1400" b="1" i="0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6 Full Days Complimentary Bookings in PHDCCI LPS Auditorium for Holding Company AGMs</a:t>
          </a:r>
          <a:br>
            <a:rPr lang="en-US" sz="1400" b="1" i="0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</a:br>
          <a:r>
            <a:rPr lang="en-US" sz="1400" b="1" i="1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Worth- 6*85,500=INR 5,13,000 </a:t>
          </a:r>
          <a:endParaRPr lang="en-US" sz="1400" b="1" i="1" dirty="0"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AF4FC1D-2FC7-4852-9C40-5D1D2A8A5735}" type="parTrans" cxnId="{12018C52-9650-4E61-9730-018DF8DD2D62}">
      <dgm:prSet/>
      <dgm:spPr/>
      <dgm:t>
        <a:bodyPr/>
        <a:lstStyle/>
        <a:p>
          <a:endParaRPr lang="en-US" sz="1400" b="1" i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5B747DD-0EE6-4FD2-A1E3-CDE2A490D1E1}" type="sibTrans" cxnId="{12018C52-9650-4E61-9730-018DF8DD2D62}">
      <dgm:prSet/>
      <dgm:spPr/>
      <dgm:t>
        <a:bodyPr/>
        <a:lstStyle/>
        <a:p>
          <a:endParaRPr lang="en-US" sz="1400" b="1" i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7D9CC6F-CB6B-440E-9862-D9A27E0467BD}">
      <dgm:prSet custT="1"/>
      <dgm:spPr/>
      <dgm:t>
        <a:bodyPr/>
        <a:lstStyle/>
        <a:p>
          <a:r>
            <a:rPr lang="en-US" sz="1400" b="1" i="0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6 Full Days complimentary Booking in </a:t>
          </a:r>
          <a:r>
            <a:rPr lang="en-US" sz="1400" b="1" i="0" dirty="0" err="1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Shriram</a:t>
          </a:r>
          <a:r>
            <a:rPr lang="en-US" sz="1400" b="1" i="0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, Modi Hall for AGM/Event/Meeting in a year</a:t>
          </a:r>
          <a:br>
            <a:rPr lang="en-US" sz="1400" b="1" i="0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</a:br>
          <a:r>
            <a:rPr lang="en-US" sz="1400" b="1" i="1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Worth- INR 1,35,000</a:t>
          </a:r>
          <a:endParaRPr lang="en-US" sz="1400" b="1" i="1" dirty="0"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70A94F1-2FD9-4D5A-928D-5B4EB75C8B61}" type="parTrans" cxnId="{9CF7DDDD-D9CC-415D-BB92-1134A1F36776}">
      <dgm:prSet/>
      <dgm:spPr/>
      <dgm:t>
        <a:bodyPr/>
        <a:lstStyle/>
        <a:p>
          <a:endParaRPr lang="en-US" sz="1400" b="1" i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D798C0F-CE40-4443-9A84-003B2A9A5737}" type="sibTrans" cxnId="{9CF7DDDD-D9CC-415D-BB92-1134A1F36776}">
      <dgm:prSet/>
      <dgm:spPr/>
      <dgm:t>
        <a:bodyPr/>
        <a:lstStyle/>
        <a:p>
          <a:endParaRPr lang="en-US" sz="1400" b="1" i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48999CD-39E3-42E7-B37D-992687F3D2E0}">
      <dgm:prSet custT="1"/>
      <dgm:spPr/>
      <dgm:t>
        <a:bodyPr/>
        <a:lstStyle/>
        <a:p>
          <a:r>
            <a:rPr lang="en-US" sz="1400" b="1" i="0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10 Free Library Membership (@Rs</a:t>
          </a:r>
          <a:r>
            <a:rPr lang="en-US" sz="1400" b="1" i="0" baseline="0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 15000/ per member)</a:t>
          </a:r>
          <a:br>
            <a:rPr lang="en-US" sz="1400" b="1" i="0" baseline="0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</a:br>
          <a:r>
            <a:rPr lang="en-US" sz="1400" b="1" i="1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rPr>
            <a:t>Worth- INR INR1,50,000</a:t>
          </a:r>
          <a:endParaRPr lang="en-US" sz="1400" b="1" i="1" dirty="0"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D34AE17-FA7E-4ACC-B88B-E85C27BB53BB}" type="parTrans" cxnId="{8E34C823-8EA6-4761-8DCD-8D8E9B567321}">
      <dgm:prSet/>
      <dgm:spPr/>
      <dgm:t>
        <a:bodyPr/>
        <a:lstStyle/>
        <a:p>
          <a:endParaRPr lang="en-US" sz="1400" b="1" i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1FE42DF-035F-40F0-8ACE-798754BEA626}" type="sibTrans" cxnId="{8E34C823-8EA6-4761-8DCD-8D8E9B567321}">
      <dgm:prSet/>
      <dgm:spPr/>
      <dgm:t>
        <a:bodyPr/>
        <a:lstStyle/>
        <a:p>
          <a:endParaRPr lang="en-US" sz="1400" b="1" i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DC59AFF-833A-4EF7-95DC-B236E9F3FA6D}">
      <dgm:prSet custT="1"/>
      <dgm:spPr/>
      <dgm:t>
        <a:bodyPr/>
        <a:lstStyle/>
        <a:p>
          <a:r>
            <a:rPr lang="en-US" sz="1400" b="1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8 Speaker slot in Parliamentarian Sessions &amp; Chamber’s Flagship Events in a year</a:t>
          </a:r>
          <a:br>
            <a:rPr lang="en-US" sz="1400" b="1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</a:br>
          <a:r>
            <a:rPr lang="en-US" sz="1400" b="1" i="1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Worth- 8*1,00,000=8,00,000 </a:t>
          </a:r>
          <a:endParaRPr lang="en-US" sz="1400" b="1" i="1" dirty="0"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1179A905-2727-4003-8CE8-FE5A23AD31E2}" type="parTrans" cxnId="{167E41B9-5114-4862-866F-6B0DEAA195C4}">
      <dgm:prSet/>
      <dgm:spPr/>
      <dgm:t>
        <a:bodyPr/>
        <a:lstStyle/>
        <a:p>
          <a:endParaRPr lang="en-US"/>
        </a:p>
      </dgm:t>
    </dgm:pt>
    <dgm:pt modelId="{5170C5E0-8996-47CB-8FFD-F25BB04B187E}" type="sibTrans" cxnId="{167E41B9-5114-4862-866F-6B0DEAA195C4}">
      <dgm:prSet/>
      <dgm:spPr/>
      <dgm:t>
        <a:bodyPr/>
        <a:lstStyle/>
        <a:p>
          <a:endParaRPr lang="en-US"/>
        </a:p>
      </dgm:t>
    </dgm:pt>
    <dgm:pt modelId="{B099E64B-8307-4954-96A1-5CFD84BF0342}">
      <dgm:prSet custT="1"/>
      <dgm:spPr/>
      <dgm:t>
        <a:bodyPr/>
        <a:lstStyle/>
        <a:p>
          <a:r>
            <a:rPr lang="en-US" sz="1400" b="1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Preference will be given &amp; maximum representations drafted by the sponsors to be placed with the Government (concerning his/her company/industry)</a:t>
          </a:r>
          <a:endParaRPr lang="en-US" sz="1400" b="1" dirty="0"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B4D44CD7-CE2D-4024-9269-19A6F58A4D52}" type="parTrans" cxnId="{7E383F0C-794C-4BA0-B943-46C0F433BCEF}">
      <dgm:prSet/>
      <dgm:spPr/>
      <dgm:t>
        <a:bodyPr/>
        <a:lstStyle/>
        <a:p>
          <a:endParaRPr lang="en-US"/>
        </a:p>
      </dgm:t>
    </dgm:pt>
    <dgm:pt modelId="{E12CF636-682D-4B19-898D-81127C1390DD}" type="sibTrans" cxnId="{7E383F0C-794C-4BA0-B943-46C0F433BCEF}">
      <dgm:prSet/>
      <dgm:spPr/>
      <dgm:t>
        <a:bodyPr/>
        <a:lstStyle/>
        <a:p>
          <a:endParaRPr lang="en-US"/>
        </a:p>
      </dgm:t>
    </dgm:pt>
    <dgm:pt modelId="{4B201C38-9649-41DC-8764-C90652DCDDB9}">
      <dgm:prSet custT="1"/>
      <dgm:spPr/>
      <dgm:t>
        <a:bodyPr/>
        <a:lstStyle/>
        <a:p>
          <a:pPr rtl="0"/>
          <a:r>
            <a:rPr lang="en-US" sz="1400" b="1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20 Free Virtual Exhibition Registration for International &amp; Domestic Exhibitions for 1 Year (</a:t>
          </a:r>
          <a:r>
            <a:rPr lang="it-IT" sz="1400" b="1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Rs. 1,500 per visitor participant</a:t>
          </a:r>
          <a:r>
            <a:rPr lang="en-US" sz="1400" b="1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)</a:t>
          </a:r>
          <a:br>
            <a:rPr lang="en-US" sz="1400" b="1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</a:br>
          <a:r>
            <a:rPr lang="it-IT" sz="1400" b="1" i="1" baseline="0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Worth- INR 30,000</a:t>
          </a:r>
          <a:endParaRPr lang="en-US" sz="1400" b="1" i="1" dirty="0"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64BFA30-9821-4CA9-9EC4-40271A91A24B}" type="parTrans" cxnId="{36AA4161-D7C8-47BE-A938-BB5DF34461E0}">
      <dgm:prSet/>
      <dgm:spPr/>
      <dgm:t>
        <a:bodyPr/>
        <a:lstStyle/>
        <a:p>
          <a:endParaRPr lang="en-US"/>
        </a:p>
      </dgm:t>
    </dgm:pt>
    <dgm:pt modelId="{A78BBEE8-3A74-48C8-A1E5-08162513B123}" type="sibTrans" cxnId="{36AA4161-D7C8-47BE-A938-BB5DF34461E0}">
      <dgm:prSet/>
      <dgm:spPr/>
      <dgm:t>
        <a:bodyPr/>
        <a:lstStyle/>
        <a:p>
          <a:endParaRPr lang="en-US"/>
        </a:p>
      </dgm:t>
    </dgm:pt>
    <dgm:pt modelId="{17D59E62-7F67-4653-A2BB-0CCC9EABA136}">
      <dgm:prSet custT="1"/>
      <dgm:spPr/>
      <dgm:t>
        <a:bodyPr/>
        <a:lstStyle/>
        <a:p>
          <a:pPr rtl="0"/>
          <a:r>
            <a:rPr lang="en-US" sz="1400" b="1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The Senior Representative of the Partnering Company will accompany the delegation while presenting the Representation to the Government (with bouquet and memento)</a:t>
          </a:r>
          <a:endParaRPr lang="en-US" sz="1400" b="1" dirty="0"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FDF2829-D268-49B9-A0AA-4EF57858B8F1}" type="parTrans" cxnId="{237E31DA-0B1E-4E9B-A0CC-8D7E360645A6}">
      <dgm:prSet/>
      <dgm:spPr/>
      <dgm:t>
        <a:bodyPr/>
        <a:lstStyle/>
        <a:p>
          <a:endParaRPr lang="en-US"/>
        </a:p>
      </dgm:t>
    </dgm:pt>
    <dgm:pt modelId="{BA1AB0C5-0B75-40ED-8390-16BDE639131C}" type="sibTrans" cxnId="{237E31DA-0B1E-4E9B-A0CC-8D7E360645A6}">
      <dgm:prSet/>
      <dgm:spPr/>
      <dgm:t>
        <a:bodyPr/>
        <a:lstStyle/>
        <a:p>
          <a:endParaRPr lang="en-US"/>
        </a:p>
      </dgm:t>
    </dgm:pt>
    <dgm:pt modelId="{318C5708-2DEB-4DD0-8EC5-9F56C391319C}">
      <dgm:prSet custT="1"/>
      <dgm:spPr/>
      <dgm:t>
        <a:bodyPr/>
        <a:lstStyle/>
        <a:p>
          <a:pPr rtl="0"/>
          <a:r>
            <a:rPr lang="en-US" sz="1400" b="1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Reception of Chief Guest/ Minister for events at PHD House</a:t>
          </a:r>
          <a:endParaRPr lang="en-US" sz="1400" b="1" dirty="0"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C3F4388-EF76-46FD-A093-B79FD89A730C}" type="parTrans" cxnId="{BF930400-E65C-44CE-8378-96A5F07AEC0A}">
      <dgm:prSet/>
      <dgm:spPr/>
      <dgm:t>
        <a:bodyPr/>
        <a:lstStyle/>
        <a:p>
          <a:endParaRPr lang="en-US"/>
        </a:p>
      </dgm:t>
    </dgm:pt>
    <dgm:pt modelId="{2E56ED46-54E1-49AF-AD44-5EA2B0ED0A8D}" type="sibTrans" cxnId="{BF930400-E65C-44CE-8378-96A5F07AEC0A}">
      <dgm:prSet/>
      <dgm:spPr/>
      <dgm:t>
        <a:bodyPr/>
        <a:lstStyle/>
        <a:p>
          <a:endParaRPr lang="en-US"/>
        </a:p>
      </dgm:t>
    </dgm:pt>
    <dgm:pt modelId="{B4BD1074-EEBF-4861-BB85-404C48A75124}">
      <dgm:prSet custT="1"/>
      <dgm:spPr/>
      <dgm:t>
        <a:bodyPr/>
        <a:lstStyle/>
        <a:p>
          <a:pPr rtl="0"/>
          <a:r>
            <a:rPr lang="en-US" sz="1400" b="1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Advertisement Astons in All Webinars of </a:t>
          </a:r>
          <a:r>
            <a:rPr lang="en-US" sz="1400" b="1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PHDCCI</a:t>
          </a:r>
        </a:p>
        <a:p>
          <a:pPr rtl="0"/>
          <a:r>
            <a:rPr lang="en-US" sz="1400" b="1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Link- </a:t>
          </a:r>
          <a:r>
            <a:rPr lang="en-US" sz="1400" b="1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  <a:hlinkClick xmlns:r="http://schemas.openxmlformats.org/officeDocument/2006/relationships" r:id="rId1"/>
            </a:rPr>
            <a:t>https://drive.google.com/file/d/1U9eq8UVzhVEahX0lG0LBey3tY_7eERtB/view?usp=sharing</a:t>
          </a:r>
          <a:r>
            <a:rPr lang="en-US" sz="1400" b="1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endParaRPr lang="en-US" sz="1400" b="1" dirty="0"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CC8AE04-2391-48A1-B651-FC2808601348}" type="parTrans" cxnId="{7D7ADAD6-83C2-451E-8FED-5A740A9990A1}">
      <dgm:prSet/>
      <dgm:spPr/>
      <dgm:t>
        <a:bodyPr/>
        <a:lstStyle/>
        <a:p>
          <a:endParaRPr lang="en-US"/>
        </a:p>
      </dgm:t>
    </dgm:pt>
    <dgm:pt modelId="{E88249C3-71C6-4100-965A-C4236D73CBB7}" type="sibTrans" cxnId="{7D7ADAD6-83C2-451E-8FED-5A740A9990A1}">
      <dgm:prSet/>
      <dgm:spPr/>
      <dgm:t>
        <a:bodyPr/>
        <a:lstStyle/>
        <a:p>
          <a:endParaRPr lang="en-US"/>
        </a:p>
      </dgm:t>
    </dgm:pt>
    <dgm:pt modelId="{2BCFC60E-9CC3-4701-B5B5-340EA7D1F2F0}">
      <dgm:prSet custT="1"/>
      <dgm:spPr/>
      <dgm:t>
        <a:bodyPr/>
        <a:lstStyle/>
        <a:p>
          <a:pPr rtl="0"/>
          <a:r>
            <a:rPr lang="en-US" sz="14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10 Complimentary entry of participants in 3 paid programs of PHD Chamber</a:t>
          </a:r>
          <a:br>
            <a:rPr lang="en-US" sz="14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</a:br>
          <a:r>
            <a:rPr lang="en-US" sz="1400" b="1" i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Worth- INR 20,000/-</a:t>
          </a:r>
          <a:endParaRPr lang="en-US" sz="1400" b="1" i="1" dirty="0"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E585A20-709B-4056-92CA-6DEED0E0637A}" type="parTrans" cxnId="{6A385BF9-0F65-430E-8995-B7CA60561E07}">
      <dgm:prSet/>
      <dgm:spPr/>
      <dgm:t>
        <a:bodyPr/>
        <a:lstStyle/>
        <a:p>
          <a:endParaRPr lang="en-US"/>
        </a:p>
      </dgm:t>
    </dgm:pt>
    <dgm:pt modelId="{417018F0-6B97-433D-8B89-EDCCB198B76D}" type="sibTrans" cxnId="{6A385BF9-0F65-430E-8995-B7CA60561E07}">
      <dgm:prSet/>
      <dgm:spPr/>
      <dgm:t>
        <a:bodyPr/>
        <a:lstStyle/>
        <a:p>
          <a:endParaRPr lang="en-US"/>
        </a:p>
      </dgm:t>
    </dgm:pt>
    <dgm:pt modelId="{029EB27C-52B0-4A61-B2AF-25BB8A0A9B0A}" type="pres">
      <dgm:prSet presAssocID="{11C17A2C-9903-411C-844B-2DEA9F88F694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E334F5F6-4F4A-47FB-A3EE-6ABD07F331A3}" type="pres">
      <dgm:prSet presAssocID="{EF51EF9F-1107-42F7-88A3-2FE54E3A30B2}" presName="node" presStyleLbl="node1" presStyleIdx="0" presStyleCnt="11" custScaleY="105758" custLinFactNeighborX="-126" custLinFactNeighborY="2135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C78A9E0-F3EF-4A9C-BDA9-2A216EDD5F93}" type="pres">
      <dgm:prSet presAssocID="{D0EE7D49-CB10-4349-9D4F-EA7BBE0D0F1D}" presName="sibTrans" presStyleCnt="0"/>
      <dgm:spPr/>
    </dgm:pt>
    <dgm:pt modelId="{8065747E-919D-4D1F-8138-B96FA29AE019}" type="pres">
      <dgm:prSet presAssocID="{6B80F52B-3E9B-4ED2-A366-80845E09B235}" presName="node" presStyleLbl="node1" presStyleIdx="1" presStyleCnt="11" custScaleY="113014" custLinFactNeighborX="-1354" custLinFactNeighborY="2353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65D2ED3-9C99-4D9A-9DEC-080F532D64AA}" type="pres">
      <dgm:prSet presAssocID="{95B747DD-0EE6-4FD2-A1E3-CDE2A490D1E1}" presName="sibTrans" presStyleCnt="0"/>
      <dgm:spPr/>
    </dgm:pt>
    <dgm:pt modelId="{6835683E-E933-4DE4-A370-9615D443AE9E}" type="pres">
      <dgm:prSet presAssocID="{F7D9CC6F-CB6B-440E-9862-D9A27E0467BD}" presName="node" presStyleLbl="node1" presStyleIdx="2" presStyleCnt="11" custScaleY="114560" custLinFactNeighborX="-3520" custLinFactNeighborY="2430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C62697F-AC23-4BC8-8365-41613AC42A4D}" type="pres">
      <dgm:prSet presAssocID="{ED798C0F-CE40-4443-9A84-003B2A9A5737}" presName="sibTrans" presStyleCnt="0"/>
      <dgm:spPr/>
    </dgm:pt>
    <dgm:pt modelId="{AA2875CA-9C33-4E2F-96AC-701566C296A3}" type="pres">
      <dgm:prSet presAssocID="{448999CD-39E3-42E7-B37D-992687F3D2E0}" presName="node" presStyleLbl="node1" presStyleIdx="3" presStyleCnt="11" custScaleY="95747" custLinFactNeighborX="-5614" custLinFactNeighborY="1783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0C28352-1214-4FD1-AEAA-41E5B83514D1}" type="pres">
      <dgm:prSet presAssocID="{81FE42DF-035F-40F0-8ACE-798754BEA626}" presName="sibTrans" presStyleCnt="0"/>
      <dgm:spPr/>
    </dgm:pt>
    <dgm:pt modelId="{4E8E46C7-C69A-40B6-A248-7679A4150989}" type="pres">
      <dgm:prSet presAssocID="{3DC59AFF-833A-4EF7-95DC-B236E9F3FA6D}" presName="node" presStyleLbl="node1" presStyleIdx="4" presStyleCnt="11" custScaleY="108582" custLinFactNeighborX="-740" custLinFactNeighborY="1902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8B4286F-5AD4-4B9B-A58A-751D13AF8CF2}" type="pres">
      <dgm:prSet presAssocID="{5170C5E0-8996-47CB-8FFD-F25BB04B187E}" presName="sibTrans" presStyleCnt="0"/>
      <dgm:spPr/>
    </dgm:pt>
    <dgm:pt modelId="{A3DB6BA8-8DBC-496F-993A-6A521212F1E0}" type="pres">
      <dgm:prSet presAssocID="{B099E64B-8307-4954-96A1-5CFD84BF0342}" presName="node" presStyleLbl="node1" presStyleIdx="5" presStyleCnt="11" custScaleY="120736" custLinFactNeighborX="-1354" custLinFactNeighborY="1686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D09F9B8-4230-43C0-BC04-068439B3DC8B}" type="pres">
      <dgm:prSet presAssocID="{E12CF636-682D-4B19-898D-81127C1390DD}" presName="sibTrans" presStyleCnt="0"/>
      <dgm:spPr/>
    </dgm:pt>
    <dgm:pt modelId="{AC65BD85-4D26-47D8-8838-C061091B1F9D}" type="pres">
      <dgm:prSet presAssocID="{4B201C38-9649-41DC-8764-C90652DCDDB9}" presName="node" presStyleLbl="node1" presStyleIdx="6" presStyleCnt="11" custScaleY="114499" custLinFactNeighborX="-3520" custLinFactNeighborY="1902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A75A23E-6D74-48C3-9257-B285ACC0F007}" type="pres">
      <dgm:prSet presAssocID="{A78BBEE8-3A74-48C8-A1E5-08162513B123}" presName="sibTrans" presStyleCnt="0"/>
      <dgm:spPr/>
    </dgm:pt>
    <dgm:pt modelId="{89B07FD3-DD45-415B-B6B1-197D00BCB99D}" type="pres">
      <dgm:prSet presAssocID="{17D59E62-7F67-4653-A2BB-0CCC9EABA136}" presName="node" presStyleLbl="node1" presStyleIdx="7" presStyleCnt="11" custScaleY="120736" custLinFactNeighborX="-3520" custLinFactNeighborY="1438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5D21CE1-C8FB-40DF-98B4-C2F4186AA9FE}" type="pres">
      <dgm:prSet presAssocID="{BA1AB0C5-0B75-40ED-8390-16BDE639131C}" presName="sibTrans" presStyleCnt="0"/>
      <dgm:spPr/>
    </dgm:pt>
    <dgm:pt modelId="{2A6807EF-3C1A-41A2-A1BA-2170C25420A8}" type="pres">
      <dgm:prSet presAssocID="{318C5708-2DEB-4DD0-8EC5-9F56C391319C}" presName="node" presStyleLbl="node1" presStyleIdx="8" presStyleCnt="11" custScaleY="111468" custLinFactNeighborY="419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00F1F17-4330-44E2-B298-8D79C9069FF8}" type="pres">
      <dgm:prSet presAssocID="{2E56ED46-54E1-49AF-AD44-5EA2B0ED0A8D}" presName="sibTrans" presStyleCnt="0"/>
      <dgm:spPr/>
    </dgm:pt>
    <dgm:pt modelId="{9577FA0E-DFE4-498E-97C9-B1C4AD176600}" type="pres">
      <dgm:prSet presAssocID="{B4BD1074-EEBF-4861-BB85-404C48A75124}" presName="node" presStyleLbl="node1" presStyleIdx="9" presStyleCnt="11" custScaleY="111468" custLinFactNeighborY="419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9850150-5A35-4379-9B76-AB9AA26ED46B}" type="pres">
      <dgm:prSet presAssocID="{E88249C3-71C6-4100-965A-C4236D73CBB7}" presName="sibTrans" presStyleCnt="0"/>
      <dgm:spPr/>
    </dgm:pt>
    <dgm:pt modelId="{2EE3D7EE-1282-49A6-8E3A-F338E53FC604}" type="pres">
      <dgm:prSet presAssocID="{2BCFC60E-9CC3-4701-B5B5-340EA7D1F2F0}" presName="node" presStyleLbl="node1" presStyleIdx="10" presStyleCnt="11" custLinFactNeighborY="385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36AA4161-D7C8-47BE-A938-BB5DF34461E0}" srcId="{11C17A2C-9903-411C-844B-2DEA9F88F694}" destId="{4B201C38-9649-41DC-8764-C90652DCDDB9}" srcOrd="6" destOrd="0" parTransId="{664BFA30-9821-4CA9-9EC4-40271A91A24B}" sibTransId="{A78BBEE8-3A74-48C8-A1E5-08162513B123}"/>
    <dgm:cxn modelId="{BE1CC638-9181-4037-83D7-E44F711B41DD}" type="presOf" srcId="{6B80F52B-3E9B-4ED2-A366-80845E09B235}" destId="{8065747E-919D-4D1F-8138-B96FA29AE019}" srcOrd="0" destOrd="0" presId="urn:microsoft.com/office/officeart/2005/8/layout/default"/>
    <dgm:cxn modelId="{B5214F4E-C53A-434C-8054-37C06C36EBE9}" type="presOf" srcId="{B099E64B-8307-4954-96A1-5CFD84BF0342}" destId="{A3DB6BA8-8DBC-496F-993A-6A521212F1E0}" srcOrd="0" destOrd="0" presId="urn:microsoft.com/office/officeart/2005/8/layout/default"/>
    <dgm:cxn modelId="{D926D2E3-28BC-4B6A-83EF-6C85DB1ADD9C}" type="presOf" srcId="{11C17A2C-9903-411C-844B-2DEA9F88F694}" destId="{029EB27C-52B0-4A61-B2AF-25BB8A0A9B0A}" srcOrd="0" destOrd="0" presId="urn:microsoft.com/office/officeart/2005/8/layout/default"/>
    <dgm:cxn modelId="{167E41B9-5114-4862-866F-6B0DEAA195C4}" srcId="{11C17A2C-9903-411C-844B-2DEA9F88F694}" destId="{3DC59AFF-833A-4EF7-95DC-B236E9F3FA6D}" srcOrd="4" destOrd="0" parTransId="{1179A905-2727-4003-8CE8-FE5A23AD31E2}" sibTransId="{5170C5E0-8996-47CB-8FFD-F25BB04B187E}"/>
    <dgm:cxn modelId="{7D7ADAD6-83C2-451E-8FED-5A740A9990A1}" srcId="{11C17A2C-9903-411C-844B-2DEA9F88F694}" destId="{B4BD1074-EEBF-4861-BB85-404C48A75124}" srcOrd="9" destOrd="0" parTransId="{4CC8AE04-2391-48A1-B651-FC2808601348}" sibTransId="{E88249C3-71C6-4100-965A-C4236D73CBB7}"/>
    <dgm:cxn modelId="{20C52716-3146-4FD1-8D25-5D86D68A4297}" type="presOf" srcId="{B4BD1074-EEBF-4861-BB85-404C48A75124}" destId="{9577FA0E-DFE4-498E-97C9-B1C4AD176600}" srcOrd="0" destOrd="0" presId="urn:microsoft.com/office/officeart/2005/8/layout/default"/>
    <dgm:cxn modelId="{B407FBD9-9005-4D84-A8B5-2D75F2318A88}" srcId="{11C17A2C-9903-411C-844B-2DEA9F88F694}" destId="{EF51EF9F-1107-42F7-88A3-2FE54E3A30B2}" srcOrd="0" destOrd="0" parTransId="{22FA0793-72B7-4350-BF3D-2DF452CEB16D}" sibTransId="{D0EE7D49-CB10-4349-9D4F-EA7BBE0D0F1D}"/>
    <dgm:cxn modelId="{6A3C88D1-7A94-455F-A24C-7399AB2446EE}" type="presOf" srcId="{448999CD-39E3-42E7-B37D-992687F3D2E0}" destId="{AA2875CA-9C33-4E2F-96AC-701566C296A3}" srcOrd="0" destOrd="0" presId="urn:microsoft.com/office/officeart/2005/8/layout/default"/>
    <dgm:cxn modelId="{9B43ACCF-1661-483B-A293-F0432F29EC5D}" type="presOf" srcId="{17D59E62-7F67-4653-A2BB-0CCC9EABA136}" destId="{89B07FD3-DD45-415B-B6B1-197D00BCB99D}" srcOrd="0" destOrd="0" presId="urn:microsoft.com/office/officeart/2005/8/layout/default"/>
    <dgm:cxn modelId="{6A385BF9-0F65-430E-8995-B7CA60561E07}" srcId="{11C17A2C-9903-411C-844B-2DEA9F88F694}" destId="{2BCFC60E-9CC3-4701-B5B5-340EA7D1F2F0}" srcOrd="10" destOrd="0" parTransId="{8E585A20-709B-4056-92CA-6DEED0E0637A}" sibTransId="{417018F0-6B97-433D-8B89-EDCCB198B76D}"/>
    <dgm:cxn modelId="{7E383F0C-794C-4BA0-B943-46C0F433BCEF}" srcId="{11C17A2C-9903-411C-844B-2DEA9F88F694}" destId="{B099E64B-8307-4954-96A1-5CFD84BF0342}" srcOrd="5" destOrd="0" parTransId="{B4D44CD7-CE2D-4024-9269-19A6F58A4D52}" sibTransId="{E12CF636-682D-4B19-898D-81127C1390DD}"/>
    <dgm:cxn modelId="{834457D8-9A30-410B-9F2C-440EFD43966B}" type="presOf" srcId="{318C5708-2DEB-4DD0-8EC5-9F56C391319C}" destId="{2A6807EF-3C1A-41A2-A1BA-2170C25420A8}" srcOrd="0" destOrd="0" presId="urn:microsoft.com/office/officeart/2005/8/layout/default"/>
    <dgm:cxn modelId="{9363F1AC-0EBF-471B-8C12-020C905EBF6B}" type="presOf" srcId="{3DC59AFF-833A-4EF7-95DC-B236E9F3FA6D}" destId="{4E8E46C7-C69A-40B6-A248-7679A4150989}" srcOrd="0" destOrd="0" presId="urn:microsoft.com/office/officeart/2005/8/layout/default"/>
    <dgm:cxn modelId="{237E31DA-0B1E-4E9B-A0CC-8D7E360645A6}" srcId="{11C17A2C-9903-411C-844B-2DEA9F88F694}" destId="{17D59E62-7F67-4653-A2BB-0CCC9EABA136}" srcOrd="7" destOrd="0" parTransId="{7FDF2829-D268-49B9-A0AA-4EF57858B8F1}" sibTransId="{BA1AB0C5-0B75-40ED-8390-16BDE639131C}"/>
    <dgm:cxn modelId="{BF930400-E65C-44CE-8378-96A5F07AEC0A}" srcId="{11C17A2C-9903-411C-844B-2DEA9F88F694}" destId="{318C5708-2DEB-4DD0-8EC5-9F56C391319C}" srcOrd="8" destOrd="0" parTransId="{5C3F4388-EF76-46FD-A093-B79FD89A730C}" sibTransId="{2E56ED46-54E1-49AF-AD44-5EA2B0ED0A8D}"/>
    <dgm:cxn modelId="{12018C52-9650-4E61-9730-018DF8DD2D62}" srcId="{11C17A2C-9903-411C-844B-2DEA9F88F694}" destId="{6B80F52B-3E9B-4ED2-A366-80845E09B235}" srcOrd="1" destOrd="0" parTransId="{AAF4FC1D-2FC7-4852-9C40-5D1D2A8A5735}" sibTransId="{95B747DD-0EE6-4FD2-A1E3-CDE2A490D1E1}"/>
    <dgm:cxn modelId="{8FAFC43A-EF4F-42C3-8D1E-CEBCBF7DDD24}" type="presOf" srcId="{EF51EF9F-1107-42F7-88A3-2FE54E3A30B2}" destId="{E334F5F6-4F4A-47FB-A3EE-6ABD07F331A3}" srcOrd="0" destOrd="0" presId="urn:microsoft.com/office/officeart/2005/8/layout/default"/>
    <dgm:cxn modelId="{B12E35E1-D055-48AC-BCD4-D01E383396ED}" type="presOf" srcId="{4B201C38-9649-41DC-8764-C90652DCDDB9}" destId="{AC65BD85-4D26-47D8-8838-C061091B1F9D}" srcOrd="0" destOrd="0" presId="urn:microsoft.com/office/officeart/2005/8/layout/default"/>
    <dgm:cxn modelId="{2F433D2E-B0B8-4339-BBE5-11D901CA3799}" type="presOf" srcId="{F7D9CC6F-CB6B-440E-9862-D9A27E0467BD}" destId="{6835683E-E933-4DE4-A370-9615D443AE9E}" srcOrd="0" destOrd="0" presId="urn:microsoft.com/office/officeart/2005/8/layout/default"/>
    <dgm:cxn modelId="{8E34C823-8EA6-4761-8DCD-8D8E9B567321}" srcId="{11C17A2C-9903-411C-844B-2DEA9F88F694}" destId="{448999CD-39E3-42E7-B37D-992687F3D2E0}" srcOrd="3" destOrd="0" parTransId="{1D34AE17-FA7E-4ACC-B88B-E85C27BB53BB}" sibTransId="{81FE42DF-035F-40F0-8ACE-798754BEA626}"/>
    <dgm:cxn modelId="{9CF7DDDD-D9CC-415D-BB92-1134A1F36776}" srcId="{11C17A2C-9903-411C-844B-2DEA9F88F694}" destId="{F7D9CC6F-CB6B-440E-9862-D9A27E0467BD}" srcOrd="2" destOrd="0" parTransId="{C70A94F1-2FD9-4D5A-928D-5B4EB75C8B61}" sibTransId="{ED798C0F-CE40-4443-9A84-003B2A9A5737}"/>
    <dgm:cxn modelId="{DA53A2E8-FC30-4F49-B269-60ED579FF094}" type="presOf" srcId="{2BCFC60E-9CC3-4701-B5B5-340EA7D1F2F0}" destId="{2EE3D7EE-1282-49A6-8E3A-F338E53FC604}" srcOrd="0" destOrd="0" presId="urn:microsoft.com/office/officeart/2005/8/layout/default"/>
    <dgm:cxn modelId="{094E9417-91D4-4834-8BD0-E7944A24A225}" type="presParOf" srcId="{029EB27C-52B0-4A61-B2AF-25BB8A0A9B0A}" destId="{E334F5F6-4F4A-47FB-A3EE-6ABD07F331A3}" srcOrd="0" destOrd="0" presId="urn:microsoft.com/office/officeart/2005/8/layout/default"/>
    <dgm:cxn modelId="{5428D96C-13A1-4A30-9655-60952EB639C1}" type="presParOf" srcId="{029EB27C-52B0-4A61-B2AF-25BB8A0A9B0A}" destId="{AC78A9E0-F3EF-4A9C-BDA9-2A216EDD5F93}" srcOrd="1" destOrd="0" presId="urn:microsoft.com/office/officeart/2005/8/layout/default"/>
    <dgm:cxn modelId="{09ED2B0E-1827-48CB-95FB-446665FB52B0}" type="presParOf" srcId="{029EB27C-52B0-4A61-B2AF-25BB8A0A9B0A}" destId="{8065747E-919D-4D1F-8138-B96FA29AE019}" srcOrd="2" destOrd="0" presId="urn:microsoft.com/office/officeart/2005/8/layout/default"/>
    <dgm:cxn modelId="{B2739C31-2647-44E0-A253-64CA88562269}" type="presParOf" srcId="{029EB27C-52B0-4A61-B2AF-25BB8A0A9B0A}" destId="{B65D2ED3-9C99-4D9A-9DEC-080F532D64AA}" srcOrd="3" destOrd="0" presId="urn:microsoft.com/office/officeart/2005/8/layout/default"/>
    <dgm:cxn modelId="{10901EDA-7E1D-4503-816E-035284493F3F}" type="presParOf" srcId="{029EB27C-52B0-4A61-B2AF-25BB8A0A9B0A}" destId="{6835683E-E933-4DE4-A370-9615D443AE9E}" srcOrd="4" destOrd="0" presId="urn:microsoft.com/office/officeart/2005/8/layout/default"/>
    <dgm:cxn modelId="{A7186A70-4DD6-40B1-8706-031E1618A613}" type="presParOf" srcId="{029EB27C-52B0-4A61-B2AF-25BB8A0A9B0A}" destId="{AC62697F-AC23-4BC8-8365-41613AC42A4D}" srcOrd="5" destOrd="0" presId="urn:microsoft.com/office/officeart/2005/8/layout/default"/>
    <dgm:cxn modelId="{1F566CD1-4369-4E09-B8DF-8BC1C10C5DD6}" type="presParOf" srcId="{029EB27C-52B0-4A61-B2AF-25BB8A0A9B0A}" destId="{AA2875CA-9C33-4E2F-96AC-701566C296A3}" srcOrd="6" destOrd="0" presId="urn:microsoft.com/office/officeart/2005/8/layout/default"/>
    <dgm:cxn modelId="{9B1A7D15-79A7-4F9D-8875-EA6C1C572A05}" type="presParOf" srcId="{029EB27C-52B0-4A61-B2AF-25BB8A0A9B0A}" destId="{90C28352-1214-4FD1-AEAA-41E5B83514D1}" srcOrd="7" destOrd="0" presId="urn:microsoft.com/office/officeart/2005/8/layout/default"/>
    <dgm:cxn modelId="{3111ACD2-F6B3-416A-9C9C-5D63C8B02546}" type="presParOf" srcId="{029EB27C-52B0-4A61-B2AF-25BB8A0A9B0A}" destId="{4E8E46C7-C69A-40B6-A248-7679A4150989}" srcOrd="8" destOrd="0" presId="urn:microsoft.com/office/officeart/2005/8/layout/default"/>
    <dgm:cxn modelId="{4C0A4AFF-23AA-4934-91B7-CC1A2C1649D1}" type="presParOf" srcId="{029EB27C-52B0-4A61-B2AF-25BB8A0A9B0A}" destId="{68B4286F-5AD4-4B9B-A58A-751D13AF8CF2}" srcOrd="9" destOrd="0" presId="urn:microsoft.com/office/officeart/2005/8/layout/default"/>
    <dgm:cxn modelId="{4B7C238D-DFCA-44B2-B6A3-F1CE10DFEFC2}" type="presParOf" srcId="{029EB27C-52B0-4A61-B2AF-25BB8A0A9B0A}" destId="{A3DB6BA8-8DBC-496F-993A-6A521212F1E0}" srcOrd="10" destOrd="0" presId="urn:microsoft.com/office/officeart/2005/8/layout/default"/>
    <dgm:cxn modelId="{5D086164-E088-410B-A4A0-112211212739}" type="presParOf" srcId="{029EB27C-52B0-4A61-B2AF-25BB8A0A9B0A}" destId="{9D09F9B8-4230-43C0-BC04-068439B3DC8B}" srcOrd="11" destOrd="0" presId="urn:microsoft.com/office/officeart/2005/8/layout/default"/>
    <dgm:cxn modelId="{B2A23CC4-B197-4C0B-BA6E-126542EE2D5F}" type="presParOf" srcId="{029EB27C-52B0-4A61-B2AF-25BB8A0A9B0A}" destId="{AC65BD85-4D26-47D8-8838-C061091B1F9D}" srcOrd="12" destOrd="0" presId="urn:microsoft.com/office/officeart/2005/8/layout/default"/>
    <dgm:cxn modelId="{003CF7AD-7599-4104-99B6-02D0D9DDA185}" type="presParOf" srcId="{029EB27C-52B0-4A61-B2AF-25BB8A0A9B0A}" destId="{9A75A23E-6D74-48C3-9257-B285ACC0F007}" srcOrd="13" destOrd="0" presId="urn:microsoft.com/office/officeart/2005/8/layout/default"/>
    <dgm:cxn modelId="{7F385EC0-46EF-4356-817D-05EC091F372A}" type="presParOf" srcId="{029EB27C-52B0-4A61-B2AF-25BB8A0A9B0A}" destId="{89B07FD3-DD45-415B-B6B1-197D00BCB99D}" srcOrd="14" destOrd="0" presId="urn:microsoft.com/office/officeart/2005/8/layout/default"/>
    <dgm:cxn modelId="{FDF7E12E-D2E6-4C7F-A7C9-551433F95A06}" type="presParOf" srcId="{029EB27C-52B0-4A61-B2AF-25BB8A0A9B0A}" destId="{85D21CE1-C8FB-40DF-98B4-C2F4186AA9FE}" srcOrd="15" destOrd="0" presId="urn:microsoft.com/office/officeart/2005/8/layout/default"/>
    <dgm:cxn modelId="{B4C7DCDE-A61B-48E5-B001-1AC24C852298}" type="presParOf" srcId="{029EB27C-52B0-4A61-B2AF-25BB8A0A9B0A}" destId="{2A6807EF-3C1A-41A2-A1BA-2170C25420A8}" srcOrd="16" destOrd="0" presId="urn:microsoft.com/office/officeart/2005/8/layout/default"/>
    <dgm:cxn modelId="{DDC655EB-F1F7-4BE8-9B6D-55A93F5664F9}" type="presParOf" srcId="{029EB27C-52B0-4A61-B2AF-25BB8A0A9B0A}" destId="{D00F1F17-4330-44E2-B298-8D79C9069FF8}" srcOrd="17" destOrd="0" presId="urn:microsoft.com/office/officeart/2005/8/layout/default"/>
    <dgm:cxn modelId="{AA69C6B5-CD59-413A-916C-20EF81116910}" type="presParOf" srcId="{029EB27C-52B0-4A61-B2AF-25BB8A0A9B0A}" destId="{9577FA0E-DFE4-498E-97C9-B1C4AD176600}" srcOrd="18" destOrd="0" presId="urn:microsoft.com/office/officeart/2005/8/layout/default"/>
    <dgm:cxn modelId="{2F7608AE-150B-4F48-B094-3A189490DFB8}" type="presParOf" srcId="{029EB27C-52B0-4A61-B2AF-25BB8A0A9B0A}" destId="{19850150-5A35-4379-9B76-AB9AA26ED46B}" srcOrd="19" destOrd="0" presId="urn:microsoft.com/office/officeart/2005/8/layout/default"/>
    <dgm:cxn modelId="{E6135A58-3373-4078-8465-567D63F8936D}" type="presParOf" srcId="{029EB27C-52B0-4A61-B2AF-25BB8A0A9B0A}" destId="{2EE3D7EE-1282-49A6-8E3A-F338E53FC604}" srcOrd="2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334F5F6-4F4A-47FB-A3EE-6ABD07F331A3}">
      <dsp:nvSpPr>
        <dsp:cNvPr id="0" name=""/>
        <dsp:cNvSpPr/>
      </dsp:nvSpPr>
      <dsp:spPr>
        <a:xfrm>
          <a:off x="1" y="527921"/>
          <a:ext cx="2089844" cy="1326106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i="0" kern="1200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6 Full Days complimentary Booking in </a:t>
          </a:r>
          <a:r>
            <a:rPr lang="en-US" sz="1400" b="1" i="0" kern="1200" dirty="0" err="1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Shriram</a:t>
          </a:r>
          <a:r>
            <a:rPr lang="en-US" sz="1400" b="1" i="0" kern="1200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, Modi Hall for AGM/Event/Meeting in a year</a:t>
          </a:r>
          <a:br>
            <a:rPr lang="en-US" sz="1400" b="1" i="0" kern="1200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</a:br>
          <a:r>
            <a:rPr lang="en-US" sz="1400" b="1" i="1" kern="1200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Worth- INR 1,35,000</a:t>
          </a:r>
          <a:endParaRPr lang="en-US" sz="1400" b="1" i="1" kern="1200" dirty="0"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" y="527921"/>
        <a:ext cx="2089844" cy="1326106"/>
      </dsp:txXfrm>
    </dsp:sp>
    <dsp:sp modelId="{8065747E-919D-4D1F-8138-B96FA29AE019}">
      <dsp:nvSpPr>
        <dsp:cNvPr id="0" name=""/>
        <dsp:cNvSpPr/>
      </dsp:nvSpPr>
      <dsp:spPr>
        <a:xfrm>
          <a:off x="2273167" y="509827"/>
          <a:ext cx="2089844" cy="1417090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i="0" kern="1200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6 Full Days Complimentary Bookings in PHDCCI LPS Auditorium for Holding Company AGMs</a:t>
          </a:r>
          <a:br>
            <a:rPr lang="en-US" sz="1400" b="1" i="0" kern="1200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</a:br>
          <a:r>
            <a:rPr lang="en-US" sz="1400" b="1" i="1" kern="1200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Worth- 6*85,500=INR 5,13,000 </a:t>
          </a:r>
          <a:endParaRPr lang="en-US" sz="1400" b="1" i="1" kern="1200" dirty="0"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273167" y="509827"/>
        <a:ext cx="2089844" cy="1417090"/>
      </dsp:txXfrm>
    </dsp:sp>
    <dsp:sp modelId="{6835683E-E933-4DE4-A370-9615D443AE9E}">
      <dsp:nvSpPr>
        <dsp:cNvPr id="0" name=""/>
        <dsp:cNvSpPr/>
      </dsp:nvSpPr>
      <dsp:spPr>
        <a:xfrm>
          <a:off x="4526730" y="509827"/>
          <a:ext cx="2089844" cy="1436475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i="0" kern="1200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6 Full Days complimentary Booking in </a:t>
          </a:r>
          <a:r>
            <a:rPr lang="en-US" sz="1400" b="1" i="0" kern="1200" dirty="0" err="1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Shriram</a:t>
          </a:r>
          <a:r>
            <a:rPr lang="en-US" sz="1400" b="1" i="0" kern="1200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, Modi Hall for AGM/Event/Meeting in a year</a:t>
          </a:r>
          <a:br>
            <a:rPr lang="en-US" sz="1400" b="1" i="0" kern="1200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</a:br>
          <a:r>
            <a:rPr lang="en-US" sz="1400" b="1" i="1" kern="1200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Worth- INR 1,35,000</a:t>
          </a:r>
          <a:endParaRPr lang="en-US" sz="1400" b="1" i="1" kern="1200" dirty="0"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526730" y="509827"/>
        <a:ext cx="2089844" cy="1436475"/>
      </dsp:txXfrm>
    </dsp:sp>
    <dsp:sp modelId="{AA2875CA-9C33-4E2F-96AC-701566C296A3}">
      <dsp:nvSpPr>
        <dsp:cNvPr id="0" name=""/>
        <dsp:cNvSpPr/>
      </dsp:nvSpPr>
      <dsp:spPr>
        <a:xfrm>
          <a:off x="6781798" y="546548"/>
          <a:ext cx="2089844" cy="1200578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i="0" kern="1200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10 Free Library Membership (@Rs</a:t>
          </a:r>
          <a:r>
            <a:rPr lang="en-US" sz="1400" b="1" i="0" kern="1200" baseline="0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 15000/ per member)</a:t>
          </a:r>
          <a:br>
            <a:rPr lang="en-US" sz="1400" b="1" i="0" kern="1200" baseline="0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</a:br>
          <a:r>
            <a:rPr lang="en-US" sz="1400" b="1" i="1" kern="1200" dirty="0" smtClean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rPr>
            <a:t>Worth- INR INR1,50,000</a:t>
          </a:r>
          <a:endParaRPr lang="en-US" sz="1400" b="1" i="1" kern="1200" dirty="0"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6781798" y="546548"/>
        <a:ext cx="2089844" cy="1200578"/>
      </dsp:txXfrm>
    </dsp:sp>
    <dsp:sp modelId="{4E8E46C7-C69A-40B6-A248-7679A4150989}">
      <dsp:nvSpPr>
        <dsp:cNvPr id="0" name=""/>
        <dsp:cNvSpPr/>
      </dsp:nvSpPr>
      <dsp:spPr>
        <a:xfrm>
          <a:off x="0" y="2165218"/>
          <a:ext cx="2089844" cy="1361517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8 Speaker slot in Parliamentarian Sessions &amp; Chamber’s Flagship Events in a year</a:t>
          </a:r>
          <a:br>
            <a:rPr lang="en-US" sz="1400" b="1" kern="1200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</a:br>
          <a:r>
            <a:rPr lang="en-US" sz="1400" b="1" i="1" kern="1200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Worth- 8*1,00,000=8,00,000 </a:t>
          </a:r>
          <a:endParaRPr lang="en-US" sz="1400" b="1" i="1" kern="1200" dirty="0"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2165218"/>
        <a:ext cx="2089844" cy="1361517"/>
      </dsp:txXfrm>
    </dsp:sp>
    <dsp:sp modelId="{A3DB6BA8-8DBC-496F-993A-6A521212F1E0}">
      <dsp:nvSpPr>
        <dsp:cNvPr id="0" name=""/>
        <dsp:cNvSpPr/>
      </dsp:nvSpPr>
      <dsp:spPr>
        <a:xfrm>
          <a:off x="2273167" y="2062009"/>
          <a:ext cx="2089844" cy="1513916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Preference will be given &amp; maximum representations drafted by the sponsors to be placed with the Government (concerning his/her company/industry)</a:t>
          </a:r>
          <a:endParaRPr lang="en-US" sz="1400" b="1" kern="1200" dirty="0"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273167" y="2062009"/>
        <a:ext cx="2089844" cy="1513916"/>
      </dsp:txXfrm>
    </dsp:sp>
    <dsp:sp modelId="{AC65BD85-4D26-47D8-8838-C061091B1F9D}">
      <dsp:nvSpPr>
        <dsp:cNvPr id="0" name=""/>
        <dsp:cNvSpPr/>
      </dsp:nvSpPr>
      <dsp:spPr>
        <a:xfrm>
          <a:off x="4526730" y="2128121"/>
          <a:ext cx="2089844" cy="1435710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20 Free Virtual Exhibition Registration for International &amp; Domestic Exhibitions for 1 Year (</a:t>
          </a:r>
          <a:r>
            <a:rPr lang="it-IT" sz="1400" b="1" kern="1200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Rs. 1,500 per visitor participant</a:t>
          </a:r>
          <a:r>
            <a:rPr lang="en-US" sz="1400" b="1" kern="1200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)</a:t>
          </a:r>
          <a:br>
            <a:rPr lang="en-US" sz="1400" b="1" kern="1200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</a:br>
          <a:r>
            <a:rPr lang="it-IT" sz="1400" b="1" i="1" kern="1200" baseline="0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Worth- INR 30,000</a:t>
          </a:r>
          <a:endParaRPr lang="en-US" sz="1400" b="1" i="1" kern="1200" dirty="0"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526730" y="2128121"/>
        <a:ext cx="2089844" cy="1435710"/>
      </dsp:txXfrm>
    </dsp:sp>
    <dsp:sp modelId="{89B07FD3-DD45-415B-B6B1-197D00BCB99D}">
      <dsp:nvSpPr>
        <dsp:cNvPr id="0" name=""/>
        <dsp:cNvSpPr/>
      </dsp:nvSpPr>
      <dsp:spPr>
        <a:xfrm>
          <a:off x="6825559" y="2030912"/>
          <a:ext cx="2089844" cy="1513916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The Senior Representative of the Partnering Company will accompany the delegation while presenting the Representation to the Government (with bouquet and memento)</a:t>
          </a:r>
          <a:endParaRPr lang="en-US" sz="1400" b="1" kern="1200" dirty="0"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6825559" y="2030912"/>
        <a:ext cx="2089844" cy="1513916"/>
      </dsp:txXfrm>
    </dsp:sp>
    <dsp:sp modelId="{2A6807EF-3C1A-41A2-A1BA-2170C25420A8}">
      <dsp:nvSpPr>
        <dsp:cNvPr id="0" name=""/>
        <dsp:cNvSpPr/>
      </dsp:nvSpPr>
      <dsp:spPr>
        <a:xfrm>
          <a:off x="1152048" y="3626015"/>
          <a:ext cx="2089844" cy="1397704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Reception of Chief Guest/ Minister for events at PHD House</a:t>
          </a:r>
          <a:endParaRPr lang="en-US" sz="1400" b="1" kern="1200" dirty="0"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152048" y="3626015"/>
        <a:ext cx="2089844" cy="1397704"/>
      </dsp:txXfrm>
    </dsp:sp>
    <dsp:sp modelId="{9577FA0E-DFE4-498E-97C9-B1C4AD176600}">
      <dsp:nvSpPr>
        <dsp:cNvPr id="0" name=""/>
        <dsp:cNvSpPr/>
      </dsp:nvSpPr>
      <dsp:spPr>
        <a:xfrm>
          <a:off x="3450878" y="3626015"/>
          <a:ext cx="2089844" cy="1397704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Advertisement Astons in All Webinars of </a:t>
          </a:r>
          <a:r>
            <a:rPr lang="en-US" sz="1400" b="1" kern="1200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PHDCCI</a:t>
          </a:r>
        </a:p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Link- </a:t>
          </a:r>
          <a:r>
            <a:rPr lang="en-US" sz="1400" b="1" kern="1200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  <a:hlinkClick xmlns:r="http://schemas.openxmlformats.org/officeDocument/2006/relationships" r:id="rId1"/>
            </a:rPr>
            <a:t>https://drive.google.com/file/d/1U9eq8UVzhVEahX0lG0LBey3tY_7eERtB/view?usp=sharing</a:t>
          </a:r>
          <a:r>
            <a:rPr lang="en-US" sz="1400" b="1" kern="1200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endParaRPr lang="en-US" sz="1400" b="1" kern="1200" dirty="0"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450878" y="3626015"/>
        <a:ext cx="2089844" cy="1397704"/>
      </dsp:txXfrm>
    </dsp:sp>
    <dsp:sp modelId="{2EE3D7EE-1282-49A6-8E3A-F338E53FC604}">
      <dsp:nvSpPr>
        <dsp:cNvPr id="0" name=""/>
        <dsp:cNvSpPr/>
      </dsp:nvSpPr>
      <dsp:spPr>
        <a:xfrm>
          <a:off x="5749707" y="3693613"/>
          <a:ext cx="2089844" cy="1253906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10 Complimentary entry of participants in 3 paid programs of PHD Chamber</a:t>
          </a:r>
          <a:br>
            <a:rPr lang="en-US" sz="14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</a:br>
          <a:r>
            <a:rPr lang="en-US" sz="1400" b="1" i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Worth- INR 20,000/-</a:t>
          </a:r>
          <a:endParaRPr lang="en-US" sz="1400" b="1" i="1" kern="1200" dirty="0"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749707" y="3693613"/>
        <a:ext cx="2089844" cy="125390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0BD88-F966-4C8D-A4CB-038C80B7F115}" type="datetimeFigureOut">
              <a:rPr lang="en-US" smtClean="0"/>
              <a:t>3/31/2021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C33CD-89B4-4786-AB23-125D8FC68B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47391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0BD88-F966-4C8D-A4CB-038C80B7F115}" type="datetimeFigureOut">
              <a:rPr lang="en-US" smtClean="0"/>
              <a:t>3/31/2021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C33CD-89B4-4786-AB23-125D8FC68B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29646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0BD88-F966-4C8D-A4CB-038C80B7F115}" type="datetimeFigureOut">
              <a:rPr lang="en-US" smtClean="0"/>
              <a:t>3/31/2021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C33CD-89B4-4786-AB23-125D8FC68B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91083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0BD88-F966-4C8D-A4CB-038C80B7F115}" type="datetimeFigureOut">
              <a:rPr lang="en-US" smtClean="0"/>
              <a:t>3/31/2021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C33CD-89B4-4786-AB23-125D8FC68B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21868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0BD88-F966-4C8D-A4CB-038C80B7F115}" type="datetimeFigureOut">
              <a:rPr lang="en-US" smtClean="0"/>
              <a:t>3/31/2021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C33CD-89B4-4786-AB23-125D8FC68B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24547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0BD88-F966-4C8D-A4CB-038C80B7F115}" type="datetimeFigureOut">
              <a:rPr lang="en-US" smtClean="0"/>
              <a:t>3/31/2021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C33CD-89B4-4786-AB23-125D8FC68B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2587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0BD88-F966-4C8D-A4CB-038C80B7F115}" type="datetimeFigureOut">
              <a:rPr lang="en-US" smtClean="0"/>
              <a:t>3/31/2021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C33CD-89B4-4786-AB23-125D8FC68B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9686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0BD88-F966-4C8D-A4CB-038C80B7F115}" type="datetimeFigureOut">
              <a:rPr lang="en-US" smtClean="0"/>
              <a:t>3/31/2021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C33CD-89B4-4786-AB23-125D8FC68B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35771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0BD88-F966-4C8D-A4CB-038C80B7F115}" type="datetimeFigureOut">
              <a:rPr lang="en-US" smtClean="0"/>
              <a:t>3/31/2021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C33CD-89B4-4786-AB23-125D8FC68B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17854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0BD88-F966-4C8D-A4CB-038C80B7F115}" type="datetimeFigureOut">
              <a:rPr lang="en-US" smtClean="0"/>
              <a:t>3/31/2021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C33CD-89B4-4786-AB23-125D8FC68B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99135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90BD88-F966-4C8D-A4CB-038C80B7F115}" type="datetimeFigureOut">
              <a:rPr lang="en-US" smtClean="0"/>
              <a:t>3/31/2021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9C33CD-89B4-4786-AB23-125D8FC68B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52445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90BD88-F966-4C8D-A4CB-038C80B7F115}" type="datetimeFigureOut">
              <a:rPr lang="en-US" smtClean="0"/>
              <a:t>3/31/2021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9C33CD-89B4-4786-AB23-125D8FC68B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73047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 ?><Relationships xmlns="http://schemas.openxmlformats.org/package/2006/relationships"><Relationship Id="rId3" Target="../media/image3.jpeg" Type="http://schemas.openxmlformats.org/officeDocument/2006/relationships/image"/><Relationship Id="rId2" Target="../media/image1.jpeg" Type="http://schemas.openxmlformats.org/officeDocument/2006/relationships/image"/><Relationship Id="rId1" Target="../slideLayouts/slideLayout2.xml" Type="http://schemas.openxmlformats.org/officeDocument/2006/relationships/slideLayout"/><Relationship Id="rId5" Target="../media/image2.png" Type="http://schemas.openxmlformats.org/officeDocument/2006/relationships/image"/><Relationship Id="rId4" Target="../media/image4.jpeg" Type="http://schemas.openxmlformats.org/officeDocument/2006/relationships/image"/></Relationships>
</file>

<file path=ppt/slides/_rels/slide3.xml.rels><?xml version="1.0" encoding="UTF-8" standalone="yes" ?><Relationships xmlns="http://schemas.openxmlformats.org/package/2006/relationships"><Relationship Id="rId3" Target="../media/image5.png" Type="http://schemas.openxmlformats.org/officeDocument/2006/relationships/image"/><Relationship Id="rId2" Target="../media/image1.jpeg" Type="http://schemas.openxmlformats.org/officeDocument/2006/relationships/image"/><Relationship Id="rId1" Target="../slideLayouts/slideLayout2.xml" Type="http://schemas.openxmlformats.org/officeDocument/2006/relationships/slideLayout"/><Relationship Id="rId5" Target="../media/image2.png" Type="http://schemas.openxmlformats.org/officeDocument/2006/relationships/image"/><Relationship Id="rId4" Target="../media/image6.jpeg" Type="http://schemas.openxmlformats.org/officeDocument/2006/relationships/image"/></Relationships>
</file>

<file path=ppt/slides/_rels/slide4.xml.rels><?xml version="1.0" encoding="UTF-8" standalone="yes" ?><Relationships xmlns="http://schemas.openxmlformats.org/package/2006/relationships"><Relationship Id="rId3" Target="../media/image7.jpeg" Type="http://schemas.openxmlformats.org/officeDocument/2006/relationships/image"/><Relationship Id="rId2" Target="../media/image1.jpeg" Type="http://schemas.openxmlformats.org/officeDocument/2006/relationships/image"/><Relationship Id="rId1" Target="../slideLayouts/slideLayout2.xml" Type="http://schemas.openxmlformats.org/officeDocument/2006/relationships/slideLayout"/><Relationship Id="rId5" Target="../media/image2.png" Type="http://schemas.openxmlformats.org/officeDocument/2006/relationships/image"/><Relationship Id="rId4" Target="../media/image8.jpeg" Type="http://schemas.openxmlformats.org/officeDocument/2006/relationships/image"/></Relationships>
</file>

<file path=ppt/slides/_rels/slide5.xml.rels><?xml version="1.0" encoding="UTF-8" standalone="yes" ?><Relationships xmlns="http://schemas.openxmlformats.org/package/2006/relationships"><Relationship Id="rId3" Target="../media/image9.jpeg" Type="http://schemas.openxmlformats.org/officeDocument/2006/relationships/image"/><Relationship Id="rId2" Target="../media/image1.jpeg" Type="http://schemas.openxmlformats.org/officeDocument/2006/relationships/image"/><Relationship Id="rId1" Target="../slideLayouts/slideLayout2.xml" Type="http://schemas.openxmlformats.org/officeDocument/2006/relationships/slideLayout"/><Relationship Id="rId5" Target="../media/image2.png" Type="http://schemas.openxmlformats.org/officeDocument/2006/relationships/image"/><Relationship Id="rId4" Target="../media/image10.jpeg" Type="http://schemas.openxmlformats.org/officeDocument/2006/relationships/image"/></Relationships>
</file>

<file path=ppt/slides/_rels/slide6.xml.rels><?xml version="1.0" encoding="UTF-8" standalone="yes" ?><Relationships xmlns="http://schemas.openxmlformats.org/package/2006/relationships"><Relationship Id="rId3" Target="../media/image11.jpeg" Type="http://schemas.openxmlformats.org/officeDocument/2006/relationships/image"/><Relationship Id="rId2" Target="../media/image1.jpeg" Type="http://schemas.openxmlformats.org/officeDocument/2006/relationships/image"/><Relationship Id="rId1" Target="../slideLayouts/slideLayout2.xml" Type="http://schemas.openxmlformats.org/officeDocument/2006/relationships/slideLayout"/><Relationship Id="rId5" Target="../media/image2.png" Type="http://schemas.openxmlformats.org/officeDocument/2006/relationships/image"/><Relationship Id="rId4" Target="../media/image12.jpeg" Type="http://schemas.openxmlformats.org/officeDocument/2006/relationships/image"/></Relationships>
</file>

<file path=ppt/slides/_rels/slide7.xml.rels><?xml version="1.0" encoding="UTF-8" standalone="yes" ?><Relationships xmlns="http://schemas.openxmlformats.org/package/2006/relationships"><Relationship Id="rId3" Target="../media/image13.jpeg" Type="http://schemas.openxmlformats.org/officeDocument/2006/relationships/image"/><Relationship Id="rId2" Target="../media/image1.jpeg" Type="http://schemas.openxmlformats.org/officeDocument/2006/relationships/image"/><Relationship Id="rId1" Target="../slideLayouts/slideLayout2.xml" Type="http://schemas.openxmlformats.org/officeDocument/2006/relationships/slideLayout"/><Relationship Id="rId5" Target="../media/image2.png" Type="http://schemas.openxmlformats.org/officeDocument/2006/relationships/image"/><Relationship Id="rId4" Target="../media/image14.jpeg" Type="http://schemas.openxmlformats.org/officeDocument/2006/relationships/image"/></Relationships>
</file>

<file path=ppt/slides/_rels/slide8.xml.rels><?xml version="1.0" encoding="UTF-8" standalone="yes" ?><Relationships xmlns="http://schemas.openxmlformats.org/package/2006/relationships"><Relationship Id="rId3" Target="../media/image15.jpeg" Type="http://schemas.openxmlformats.org/officeDocument/2006/relationships/image"/><Relationship Id="rId2" Target="../media/image1.jpeg" Type="http://schemas.openxmlformats.org/officeDocument/2006/relationships/image"/><Relationship Id="rId1" Target="../slideLayouts/slideLayout2.xml" Type="http://schemas.openxmlformats.org/officeDocument/2006/relationships/slideLayout"/><Relationship Id="rId5" Target="../media/image2.png" Type="http://schemas.openxmlformats.org/officeDocument/2006/relationships/image"/><Relationship Id="rId4" Target="../media/image16.jpeg" Type="http://schemas.openxmlformats.org/officeDocument/2006/relationships/image"/></Relationships>
</file>

<file path=ppt/slides/_rels/slide9.xml.rels><?xml version="1.0" encoding="UTF-8" standalone="yes" ?><Relationships xmlns="http://schemas.openxmlformats.org/package/2006/relationships"><Relationship Id="rId3" Target="../media/image17.jpeg" Type="http://schemas.openxmlformats.org/officeDocument/2006/relationships/image"/><Relationship Id="rId2" Target="../media/image1.jpeg" Type="http://schemas.openxmlformats.org/officeDocument/2006/relationships/image"/><Relationship Id="rId1" Target="../slideLayouts/slideLayout2.xml" Type="http://schemas.openxmlformats.org/officeDocument/2006/relationships/slideLayout"/><Relationship Id="rId4" Target="../media/image2.png" Type="http://schemas.openxmlformats.org/officeDocument/2006/relationships/image"/></Relationships>
</file>

<file path=ppt/slides/_rels/slide10.xml.rels><?xml version="1.0" encoding="UTF-8" standalone="yes" ?><Relationships xmlns="http://schemas.openxmlformats.org/package/2006/relationships"><Relationship Id="rId3" Target="../media/image18.jpeg" Type="http://schemas.openxmlformats.org/officeDocument/2006/relationships/image"/><Relationship Id="rId2" Target="../media/image1.jpeg" Type="http://schemas.openxmlformats.org/officeDocument/2006/relationships/image"/><Relationship Id="rId1" Target="../slideLayouts/slideLayout2.xml" Type="http://schemas.openxmlformats.org/officeDocument/2006/relationships/slideLayout"/><Relationship Id="rId5" Target="../media/image2.png" Type="http://schemas.openxmlformats.org/officeDocument/2006/relationships/image"/><Relationship Id="rId4" Target="../media/image19.jpeg" Type="http://schemas.openxmlformats.org/officeDocument/2006/relationships/image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21.jpeg"/></Relationships>
</file>

<file path=ppt/slides/_rels/slide12.xml.rels><?xml version="1.0" encoding="UTF-8" standalone="yes" ?><Relationships xmlns="http://schemas.openxmlformats.org/package/2006/relationships"><Relationship Id="rId3" Target="../media/image22.jpeg" Type="http://schemas.openxmlformats.org/officeDocument/2006/relationships/image"/><Relationship Id="rId2" Target="../media/image1.jpeg" Type="http://schemas.openxmlformats.org/officeDocument/2006/relationships/image"/><Relationship Id="rId1" Target="../slideLayouts/slideLayout2.xml" Type="http://schemas.openxmlformats.org/officeDocument/2006/relationships/slideLayout"/><Relationship Id="rId6" Target="../media/image2.png" Type="http://schemas.openxmlformats.org/officeDocument/2006/relationships/image"/><Relationship Id="rId5" Target="../media/image24.jpeg" Type="http://schemas.openxmlformats.org/officeDocument/2006/relationships/image"/><Relationship Id="rId4" Target="../media/image23.jpeg" Type="http://schemas.openxmlformats.org/officeDocument/2006/relationships/image"/></Relationships>
</file>

<file path=ppt/slides/_rels/slide13.xml.rels><?xml version="1.0" encoding="UTF-8" standalone="yes" ?><Relationships xmlns="http://schemas.openxmlformats.org/package/2006/relationships"><Relationship Id="rId3" Target="../media/image19.jpeg" Type="http://schemas.openxmlformats.org/officeDocument/2006/relationships/image"/><Relationship Id="rId2" Target="../media/image1.jpeg" Type="http://schemas.openxmlformats.org/officeDocument/2006/relationships/image"/><Relationship Id="rId1" Target="../slideLayouts/slideLayout2.xml" Type="http://schemas.openxmlformats.org/officeDocument/2006/relationships/slideLayout"/><Relationship Id="rId5" Target="../media/image2.png" Type="http://schemas.openxmlformats.org/officeDocument/2006/relationships/image"/><Relationship Id="rId4" Target="../media/image25.jpeg" Type="http://schemas.openxmlformats.org/officeDocument/2006/relationships/image"/></Relationships>
</file>

<file path=ppt/slides/_rels/slide14.xml.rels><?xml version="1.0" encoding="UTF-8" standalone="yes" ?><Relationships xmlns="http://schemas.openxmlformats.org/package/2006/relationships"><Relationship Id="rId3" Target="../media/image15.jpeg" Type="http://schemas.openxmlformats.org/officeDocument/2006/relationships/image"/><Relationship Id="rId2" Target="../media/image1.jpeg" Type="http://schemas.openxmlformats.org/officeDocument/2006/relationships/image"/><Relationship Id="rId1" Target="../slideLayouts/slideLayout2.xml" Type="http://schemas.openxmlformats.org/officeDocument/2006/relationships/slideLayout"/><Relationship Id="rId5" Target="../media/image2.png" Type="http://schemas.openxmlformats.org/officeDocument/2006/relationships/image"/><Relationship Id="rId4" Target="../media/image16.jpeg" Type="http://schemas.openxmlformats.org/officeDocument/2006/relationships/image"/></Relationships>
</file>

<file path=ppt/slides/_rels/slide15.xml.rels><?xml version="1.0" encoding="UTF-8" standalone="yes" ?><Relationships xmlns="http://schemas.openxmlformats.org/package/2006/relationships"><Relationship Id="rId3" Target="../media/image26.jpeg" Type="http://schemas.openxmlformats.org/officeDocument/2006/relationships/image"/><Relationship Id="rId2" Target="../media/image1.jpeg" Type="http://schemas.openxmlformats.org/officeDocument/2006/relationships/image"/><Relationship Id="rId1" Target="../slideLayouts/slideLayout2.xml" Type="http://schemas.openxmlformats.org/officeDocument/2006/relationships/slideLayout"/><Relationship Id="rId5" Target="../media/image2.png" Type="http://schemas.openxmlformats.org/officeDocument/2006/relationships/image"/><Relationship Id="rId4" Target="../media/image27.jpeg" Type="http://schemas.openxmlformats.org/officeDocument/2006/relationships/image"/></Relationships>
</file>

<file path=ppt/slides/_rels/slide16.xml.rels><?xml version="1.0" encoding="UTF-8" standalone="yes" ?><Relationships xmlns="http://schemas.openxmlformats.org/package/2006/relationships"><Relationship Id="rId3" Target="../media/image28.jpeg" Type="http://schemas.openxmlformats.org/officeDocument/2006/relationships/image"/><Relationship Id="rId2" Target="../media/image1.jpeg" Type="http://schemas.openxmlformats.org/officeDocument/2006/relationships/image"/><Relationship Id="rId1" Target="../slideLayouts/slideLayout2.xml" Type="http://schemas.openxmlformats.org/officeDocument/2006/relationships/slideLayout"/><Relationship Id="rId5" Target="../media/image2.png" Type="http://schemas.openxmlformats.org/officeDocument/2006/relationships/image"/><Relationship Id="rId4" Target="../media/image29.jpeg" Type="http://schemas.openxmlformats.org/officeDocument/2006/relationships/image"/></Relationships>
</file>

<file path=ppt/slides/_rels/slide17.xml.rels><?xml version="1.0" encoding="UTF-8" standalone="yes" ?><Relationships xmlns="http://schemas.openxmlformats.org/package/2006/relationships"><Relationship Id="rId3" Target="../media/image30.jpeg" Type="http://schemas.openxmlformats.org/officeDocument/2006/relationships/image"/><Relationship Id="rId2" Target="../media/image1.jpeg" Type="http://schemas.openxmlformats.org/officeDocument/2006/relationships/image"/><Relationship Id="rId1" Target="../slideLayouts/slideLayout2.xml" Type="http://schemas.openxmlformats.org/officeDocument/2006/relationships/slideLayout"/><Relationship Id="rId5" Target="../media/image2.png" Type="http://schemas.openxmlformats.org/officeDocument/2006/relationships/image"/><Relationship Id="rId4" Target="../media/image31.jpeg" Type="http://schemas.openxmlformats.org/officeDocument/2006/relationships/image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9.xml.rels><?xml version="1.0" encoding="UTF-8" standalone="yes" ?><Relationships xmlns="http://schemas.openxmlformats.org/package/2006/relationships"><Relationship Id="rId3" Target="../media/image33.png" Type="http://schemas.openxmlformats.org/officeDocument/2006/relationships/image"/><Relationship Id="rId7" Target="../media/image2.png" Type="http://schemas.openxmlformats.org/officeDocument/2006/relationships/image"/><Relationship Id="rId2" Target="../media/image1.jpeg" Type="http://schemas.openxmlformats.org/officeDocument/2006/relationships/image"/><Relationship Id="rId1" Target="../slideLayouts/slideLayout2.xml" Type="http://schemas.openxmlformats.org/officeDocument/2006/relationships/slideLayout"/><Relationship Id="rId6" Target="../media/image36.jpeg" Type="http://schemas.openxmlformats.org/officeDocument/2006/relationships/image"/><Relationship Id="rId5" Target="../media/image35.jpeg" Type="http://schemas.openxmlformats.org/officeDocument/2006/relationships/image"/><Relationship Id="rId4" Target="../media/image34.png" Type="http://schemas.openxmlformats.org/officeDocument/2006/relationships/image"/></Relationships>
</file>

<file path=ppt/slides/_rels/slide20.xml.rels><?xml version="1.0" encoding="UTF-8" standalone="yes" ?><Relationships xmlns="http://schemas.openxmlformats.org/package/2006/relationships"><Relationship Id="rId3" Target="../media/image37.jpeg" Type="http://schemas.openxmlformats.org/officeDocument/2006/relationships/image"/><Relationship Id="rId2" Target="../media/image1.jpeg" Type="http://schemas.openxmlformats.org/officeDocument/2006/relationships/image"/><Relationship Id="rId1" Target="../slideLayouts/slideLayout2.xml" Type="http://schemas.openxmlformats.org/officeDocument/2006/relationships/slideLayout"/><Relationship Id="rId6" Target="../media/image2.png" Type="http://schemas.openxmlformats.org/officeDocument/2006/relationships/image"/><Relationship Id="rId5" Target="../media/image39.jpeg" Type="http://schemas.openxmlformats.org/officeDocument/2006/relationships/image"/><Relationship Id="rId4" Target="../media/image38.jpeg" Type="http://schemas.openxmlformats.org/officeDocument/2006/relationships/image"/></Relationships>
</file>

<file path=ppt/slides/_rels/slide21.xml.rels><?xml version="1.0" encoding="UTF-8" standalone="yes" ?><Relationships xmlns="http://schemas.openxmlformats.org/package/2006/relationships"><Relationship Id="rId3" Target="../media/image40.jpeg" Type="http://schemas.openxmlformats.org/officeDocument/2006/relationships/image"/><Relationship Id="rId2" Target="../media/image1.jpeg" Type="http://schemas.openxmlformats.org/officeDocument/2006/relationships/image"/><Relationship Id="rId1" Target="../slideLayouts/slideLayout2.xml" Type="http://schemas.openxmlformats.org/officeDocument/2006/relationships/slideLayout"/><Relationship Id="rId5" Target="../media/image2.png" Type="http://schemas.openxmlformats.org/officeDocument/2006/relationships/image"/><Relationship Id="rId4" Target="../media/image41.jpeg" Type="http://schemas.openxmlformats.org/officeDocument/2006/relationships/image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jpeg"/></Relationships>
</file>

<file path=ppt/slides/_rels/slide23.xml.rels><?xml version="1.0" encoding="UTF-8" standalone="yes" ?><Relationships xmlns="http://schemas.openxmlformats.org/package/2006/relationships"><Relationship Id="rId3" Target="../media/image2.png" Type="http://schemas.openxmlformats.org/officeDocument/2006/relationships/image"/><Relationship Id="rId2" Target="../media/image1.jpeg" Type="http://schemas.openxmlformats.org/officeDocument/2006/relationships/image"/><Relationship Id="rId1" Target="../slideLayouts/slideLayout2.xml" Type="http://schemas.openxmlformats.org/officeDocument/2006/relationships/slideLayout"/><Relationship Id="rId4" Target="../media/image43.jpeg" Type="http://schemas.openxmlformats.org/officeDocument/2006/relationships/image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Premium Vector | Pink multi color sweet candy valentines wet wash splash  watercolor background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111"/>
          <a:stretch/>
        </p:blipFill>
        <p:spPr bwMode="auto">
          <a:xfrm>
            <a:off x="-1" y="-1"/>
            <a:ext cx="9144001" cy="6852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3048000"/>
            <a:ext cx="8305800" cy="1828800"/>
          </a:xfr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/>
          <a:lstStyle/>
          <a:p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Deliverables </a:t>
            </a:r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for </a:t>
            </a:r>
            <a:b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Esteemed </a:t>
            </a:r>
            <a:r>
              <a:rPr lang="en-US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Diamond </a:t>
            </a:r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Annual Sponsor</a:t>
            </a:r>
            <a:endParaRPr lang="en-US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599" y="4953000"/>
            <a:ext cx="6400800" cy="609600"/>
          </a:xfrm>
        </p:spPr>
        <p:txBody>
          <a:bodyPr>
            <a:normAutofit/>
          </a:bodyPr>
          <a:lstStyle/>
          <a:p>
            <a:r>
              <a:rPr lang="en-US" sz="2600" b="1" i="1" u="sng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Contributing Amount- Rs. 15.00 Lacs</a:t>
            </a:r>
          </a:p>
          <a:p>
            <a:endParaRPr lang="en-US" sz="2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7727" y="122832"/>
            <a:ext cx="2688544" cy="28489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74644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Premium Vector | Pink multi color sweet candy valentines wet wash splash  watercolor background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111"/>
          <a:stretch/>
        </p:blipFill>
        <p:spPr bwMode="auto">
          <a:xfrm>
            <a:off x="-1" y="-1"/>
            <a:ext cx="9144001" cy="6852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itle 1"/>
          <p:cNvSpPr txBox="1">
            <a:spLocks/>
          </p:cNvSpPr>
          <p:nvPr/>
        </p:nvSpPr>
        <p:spPr>
          <a:xfrm>
            <a:off x="0" y="0"/>
            <a:ext cx="9144000" cy="13716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Deliverables for </a:t>
            </a:r>
            <a:r>
              <a:rPr lang="en-US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DIAMOND </a:t>
            </a:r>
            <a:r>
              <a:rPr lang="en-US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Annual Sponsor </a:t>
            </a:r>
          </a:p>
        </p:txBody>
      </p:sp>
      <p:sp>
        <p:nvSpPr>
          <p:cNvPr id="2" name="Rectangle 1"/>
          <p:cNvSpPr/>
          <p:nvPr/>
        </p:nvSpPr>
        <p:spPr>
          <a:xfrm>
            <a:off x="0" y="1371600"/>
            <a:ext cx="9144000" cy="52322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457200" lvl="0" indent="-457200" algn="ctr">
              <a:buFont typeface="Wingdings" pitchFamily="2" charset="2"/>
              <a:buChar char="v"/>
            </a:pP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Logo on all Marketing Collaterals</a:t>
            </a:r>
          </a:p>
        </p:txBody>
      </p:sp>
      <p:pic>
        <p:nvPicPr>
          <p:cNvPr id="11" name="Picture 2" descr="https://pbs.twimg.com/media/EjqMRIcU0AA-0wP?format=jpg&amp;name=900x900"/>
          <p:cNvPicPr>
            <a:picLocks noChangeAspect="1" noChangeArrowheads="1"/>
          </p:cNvPicPr>
          <p:nvPr/>
        </p:nvPicPr>
        <p:blipFill>
          <a:blip r:embed="rId3"/>
          <a:srcRect l="2762" t="2500" r="3314" b="6666"/>
          <a:stretch>
            <a:fillRect/>
          </a:stretch>
        </p:blipFill>
        <p:spPr bwMode="auto">
          <a:xfrm>
            <a:off x="533400" y="2006003"/>
            <a:ext cx="2938134" cy="470965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</p:pic>
      <p:pic>
        <p:nvPicPr>
          <p:cNvPr id="12" name="Picture 11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26" t="19742" r="6057" b="5081"/>
          <a:stretch>
            <a:fillRect/>
          </a:stretch>
        </p:blipFill>
        <p:spPr bwMode="auto">
          <a:xfrm>
            <a:off x="3819548" y="2209800"/>
            <a:ext cx="5000660" cy="4071942"/>
          </a:xfrm>
          <a:prstGeom prst="rect">
            <a:avLst/>
          </a:prstGeom>
          <a:noFill/>
          <a:ln>
            <a:solidFill>
              <a:schemeClr val="tx1"/>
            </a:solidFill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47854"/>
            <a:ext cx="1066800" cy="11304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3904" y="147854"/>
            <a:ext cx="1066800" cy="11304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6387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Premium Vector | Pink multi color sweet candy valentines wet wash splash  watercolor background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111"/>
          <a:stretch/>
        </p:blipFill>
        <p:spPr bwMode="auto">
          <a:xfrm>
            <a:off x="-1" y="-1"/>
            <a:ext cx="9144001" cy="6852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itle 1"/>
          <p:cNvSpPr txBox="1">
            <a:spLocks/>
          </p:cNvSpPr>
          <p:nvPr/>
        </p:nvSpPr>
        <p:spPr>
          <a:xfrm>
            <a:off x="0" y="0"/>
            <a:ext cx="9144000" cy="13716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Deliverables for DIAMOND Annual Sponsor </a:t>
            </a:r>
          </a:p>
        </p:txBody>
      </p:sp>
      <p:sp>
        <p:nvSpPr>
          <p:cNvPr id="2" name="Rectangle 1"/>
          <p:cNvSpPr/>
          <p:nvPr/>
        </p:nvSpPr>
        <p:spPr>
          <a:xfrm>
            <a:off x="-2" y="1371600"/>
            <a:ext cx="9144001" cy="52322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457200" lvl="0" indent="-457200" algn="ctr">
              <a:buFont typeface="Wingdings" pitchFamily="2" charset="2"/>
              <a:buChar char="v"/>
            </a:pP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Mass Mailer to the Database with Sponsor’s </a:t>
            </a:r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Logo</a:t>
            </a:r>
            <a:endParaRPr 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1971020"/>
            <a:ext cx="3886200" cy="481078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17" r="1923"/>
          <a:stretch/>
        </p:blipFill>
        <p:spPr bwMode="auto">
          <a:xfrm>
            <a:off x="3962401" y="1971020"/>
            <a:ext cx="5105400" cy="481077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47854"/>
            <a:ext cx="1066800" cy="11304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3904" y="147854"/>
            <a:ext cx="1066800" cy="11304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32915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Premium Vector | Pink multi color sweet candy valentines wet wash splash  watercolor background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111"/>
          <a:stretch/>
        </p:blipFill>
        <p:spPr bwMode="auto">
          <a:xfrm>
            <a:off x="-1" y="-1"/>
            <a:ext cx="9144001" cy="6852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itle 1"/>
          <p:cNvSpPr txBox="1">
            <a:spLocks/>
          </p:cNvSpPr>
          <p:nvPr/>
        </p:nvSpPr>
        <p:spPr>
          <a:xfrm>
            <a:off x="0" y="0"/>
            <a:ext cx="9144000" cy="13716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Deliverables</a:t>
            </a:r>
            <a:r>
              <a:rPr lang="en-US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for DIAMOND Annual Sponsor </a:t>
            </a:r>
          </a:p>
        </p:txBody>
      </p:sp>
      <p:sp>
        <p:nvSpPr>
          <p:cNvPr id="2" name="Rectangle 1"/>
          <p:cNvSpPr/>
          <p:nvPr/>
        </p:nvSpPr>
        <p:spPr>
          <a:xfrm>
            <a:off x="-2" y="1371600"/>
            <a:ext cx="9144001" cy="52322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457200" lvl="0" indent="-457200" algn="ctr">
              <a:buFont typeface="Wingdings" pitchFamily="2" charset="2"/>
              <a:buChar char="v"/>
            </a:pP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Extensive Social Media Promotion</a:t>
            </a: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/>
          <a:srcRect b="4584"/>
          <a:stretch>
            <a:fillRect/>
          </a:stretch>
        </p:blipFill>
        <p:spPr bwMode="auto">
          <a:xfrm>
            <a:off x="652147" y="2362200"/>
            <a:ext cx="3500462" cy="4114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pic>
        <p:nvPicPr>
          <p:cNvPr id="12" name="Picture 7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438361" y="2362200"/>
            <a:ext cx="4261122" cy="4114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47854"/>
            <a:ext cx="1066800" cy="11304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3904" y="147854"/>
            <a:ext cx="1066800" cy="11304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907250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Premium Vector | Pink multi color sweet candy valentines wet wash splash  watercolor background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111"/>
          <a:stretch/>
        </p:blipFill>
        <p:spPr bwMode="auto">
          <a:xfrm>
            <a:off x="-1" y="-1"/>
            <a:ext cx="9144001" cy="6852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itle 1"/>
          <p:cNvSpPr txBox="1">
            <a:spLocks/>
          </p:cNvSpPr>
          <p:nvPr/>
        </p:nvSpPr>
        <p:spPr>
          <a:xfrm>
            <a:off x="0" y="0"/>
            <a:ext cx="9144000" cy="13716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Deliverables for DIAMOND Annual Sponsor </a:t>
            </a:r>
          </a:p>
        </p:txBody>
      </p:sp>
      <p:sp>
        <p:nvSpPr>
          <p:cNvPr id="2" name="Rectangle 1"/>
          <p:cNvSpPr/>
          <p:nvPr/>
        </p:nvSpPr>
        <p:spPr>
          <a:xfrm>
            <a:off x="0" y="1391019"/>
            <a:ext cx="9144000" cy="954107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457200" lvl="0" indent="-457200" algn="ctr">
              <a:buFont typeface="Wingdings" pitchFamily="2" charset="2"/>
              <a:buChar char="v"/>
            </a:pP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Specific Social Media Story, under the created sponsor frame, to be run on all Social Media handles</a:t>
            </a:r>
            <a:endParaRPr lang="en-US" sz="2800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1" name="Picture 9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92422" y="2438400"/>
            <a:ext cx="2594107" cy="427711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pic>
        <p:nvPicPr>
          <p:cNvPr id="12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100974" y="2438758"/>
            <a:ext cx="2714644" cy="428715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47854"/>
            <a:ext cx="1066800" cy="11304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3904" y="147854"/>
            <a:ext cx="1066800" cy="11304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92309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Premium Vector | Pink multi color sweet candy valentines wet wash splash  watercolor background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111"/>
          <a:stretch/>
        </p:blipFill>
        <p:spPr bwMode="auto">
          <a:xfrm>
            <a:off x="-1" y="-1"/>
            <a:ext cx="9144001" cy="6852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itle 1"/>
          <p:cNvSpPr txBox="1">
            <a:spLocks/>
          </p:cNvSpPr>
          <p:nvPr/>
        </p:nvSpPr>
        <p:spPr>
          <a:xfrm>
            <a:off x="0" y="0"/>
            <a:ext cx="9144000" cy="13716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Deliverables for DIAMOND Annual Sponsor </a:t>
            </a:r>
          </a:p>
        </p:txBody>
      </p:sp>
      <p:sp>
        <p:nvSpPr>
          <p:cNvPr id="2" name="Rectangle 1"/>
          <p:cNvSpPr/>
          <p:nvPr/>
        </p:nvSpPr>
        <p:spPr>
          <a:xfrm>
            <a:off x="-1" y="1371600"/>
            <a:ext cx="9144001" cy="830997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457200" lvl="0" indent="-457200" algn="ctr">
              <a:buFont typeface="Wingdings" pitchFamily="2" charset="2"/>
              <a:buChar char="v"/>
            </a:pP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Placement of Logos on all Paid Social Media Promotions of Specific 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Events Worth- </a:t>
            </a:r>
            <a:r>
              <a:rPr lang="en-US" sz="24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INR 50,000 – 70000/-</a:t>
            </a:r>
            <a:endParaRPr 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3"/>
          <a:srcRect r="2068" b="2632"/>
          <a:stretch>
            <a:fillRect/>
          </a:stretch>
        </p:blipFill>
        <p:spPr bwMode="auto">
          <a:xfrm>
            <a:off x="533400" y="2743200"/>
            <a:ext cx="4023085" cy="3657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748241" y="2743200"/>
            <a:ext cx="3857652" cy="365759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47854"/>
            <a:ext cx="1066800" cy="11304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3904" y="147854"/>
            <a:ext cx="1066800" cy="11304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97974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Premium Vector | Pink multi color sweet candy valentines wet wash splash  watercolor background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111"/>
          <a:stretch/>
        </p:blipFill>
        <p:spPr bwMode="auto">
          <a:xfrm>
            <a:off x="-1" y="-1"/>
            <a:ext cx="9144001" cy="6852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itle 1"/>
          <p:cNvSpPr txBox="1">
            <a:spLocks/>
          </p:cNvSpPr>
          <p:nvPr/>
        </p:nvSpPr>
        <p:spPr>
          <a:xfrm>
            <a:off x="0" y="0"/>
            <a:ext cx="9144000" cy="13716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Deliverables for DIAMOND Annual Sponsor </a:t>
            </a:r>
          </a:p>
        </p:txBody>
      </p:sp>
      <p:sp>
        <p:nvSpPr>
          <p:cNvPr id="2" name="Rectangle 1"/>
          <p:cNvSpPr/>
          <p:nvPr/>
        </p:nvSpPr>
        <p:spPr>
          <a:xfrm>
            <a:off x="-1" y="1371600"/>
            <a:ext cx="9144001" cy="954107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457200" lvl="0" indent="-457200" algn="ctr">
              <a:buFont typeface="Wingdings" pitchFamily="2" charset="2"/>
              <a:buChar char="v"/>
            </a:pP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Promotion of Sponsor on Hoardings, Bus Shelters &amp; all Outdoor </a:t>
            </a:r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Promotions Worth- </a:t>
            </a:r>
            <a:r>
              <a:rPr lang="en-US" sz="2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INR 5 – 7 lakhs </a:t>
            </a:r>
            <a:endParaRPr 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Picture 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62000" y="2743200"/>
            <a:ext cx="3632018" cy="3657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619652" y="2743200"/>
            <a:ext cx="3857652" cy="36576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47854"/>
            <a:ext cx="1066800" cy="11304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3904" y="147854"/>
            <a:ext cx="1066800" cy="11304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99091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Premium Vector | Pink multi color sweet candy valentines wet wash splash  watercolor background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111"/>
          <a:stretch/>
        </p:blipFill>
        <p:spPr bwMode="auto">
          <a:xfrm>
            <a:off x="-1" y="-1"/>
            <a:ext cx="9144001" cy="6852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itle 1"/>
          <p:cNvSpPr txBox="1">
            <a:spLocks/>
          </p:cNvSpPr>
          <p:nvPr/>
        </p:nvSpPr>
        <p:spPr>
          <a:xfrm>
            <a:off x="0" y="0"/>
            <a:ext cx="9144000" cy="13716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Deliverables for DIAMOND Annual Sponsor </a:t>
            </a:r>
          </a:p>
        </p:txBody>
      </p:sp>
      <p:sp>
        <p:nvSpPr>
          <p:cNvPr id="2" name="Rectangle 1"/>
          <p:cNvSpPr/>
          <p:nvPr/>
        </p:nvSpPr>
        <p:spPr>
          <a:xfrm>
            <a:off x="-1" y="1371600"/>
            <a:ext cx="9144001" cy="52322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457200" lvl="0" indent="-457200" algn="ctr">
              <a:buFont typeface="Wingdings" pitchFamily="2" charset="2"/>
              <a:buChar char="v"/>
            </a:pP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Mention of Partner/ Sponsor in Pre-Event Press Release</a:t>
            </a:r>
          </a:p>
        </p:txBody>
      </p:sp>
      <p:pic>
        <p:nvPicPr>
          <p:cNvPr id="11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43000" y="1981200"/>
            <a:ext cx="3087877" cy="475135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grpSp>
        <p:nvGrpSpPr>
          <p:cNvPr id="12" name="Group 11"/>
          <p:cNvGrpSpPr/>
          <p:nvPr/>
        </p:nvGrpSpPr>
        <p:grpSpPr>
          <a:xfrm>
            <a:off x="4800600" y="1981200"/>
            <a:ext cx="3350733" cy="4657091"/>
            <a:chOff x="4714875" y="1500174"/>
            <a:chExt cx="3929091" cy="5072098"/>
          </a:xfrm>
        </p:grpSpPr>
        <p:pic>
          <p:nvPicPr>
            <p:cNvPr id="13" name="Picture 12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4714875" y="1500174"/>
              <a:ext cx="3915151" cy="507209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</p:pic>
        <p:sp>
          <p:nvSpPr>
            <p:cNvPr id="14" name="Rectangle 13"/>
            <p:cNvSpPr/>
            <p:nvPr/>
          </p:nvSpPr>
          <p:spPr>
            <a:xfrm>
              <a:off x="4714876" y="5715016"/>
              <a:ext cx="3929090" cy="857256"/>
            </a:xfrm>
            <a:prstGeom prst="rect">
              <a:avLst/>
            </a:prstGeom>
            <a:noFill/>
            <a:ln/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</p:grpSp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47854"/>
            <a:ext cx="1066800" cy="11304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3904" y="147854"/>
            <a:ext cx="1066800" cy="11304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13447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Premium Vector | Pink multi color sweet candy valentines wet wash splash  watercolor background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111"/>
          <a:stretch/>
        </p:blipFill>
        <p:spPr bwMode="auto">
          <a:xfrm>
            <a:off x="-1" y="-1"/>
            <a:ext cx="9144001" cy="6852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itle 1"/>
          <p:cNvSpPr txBox="1">
            <a:spLocks/>
          </p:cNvSpPr>
          <p:nvPr/>
        </p:nvSpPr>
        <p:spPr>
          <a:xfrm>
            <a:off x="0" y="0"/>
            <a:ext cx="9144000" cy="13716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Deliverables for DIAMOND Annual Sponsor </a:t>
            </a:r>
          </a:p>
        </p:txBody>
      </p:sp>
      <p:sp>
        <p:nvSpPr>
          <p:cNvPr id="2" name="Rectangle 1"/>
          <p:cNvSpPr/>
          <p:nvPr/>
        </p:nvSpPr>
        <p:spPr>
          <a:xfrm>
            <a:off x="0" y="1371600"/>
            <a:ext cx="9144000" cy="954107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457200" lvl="0" indent="-457200" algn="ctr">
              <a:buFont typeface="Wingdings" pitchFamily="2" charset="2"/>
              <a:buChar char="v"/>
            </a:pP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Logo Placed on the Panel of Sponsors on the PHDCCI Website</a:t>
            </a: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11230" y="2450410"/>
            <a:ext cx="8521540" cy="433139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47854"/>
            <a:ext cx="1066800" cy="11304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3904" y="147854"/>
            <a:ext cx="1066800" cy="11304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38209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Premium Vector | Pink multi color sweet candy valentines wet wash splash  watercolor background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111"/>
          <a:stretch/>
        </p:blipFill>
        <p:spPr bwMode="auto">
          <a:xfrm>
            <a:off x="-1" y="-1"/>
            <a:ext cx="9144001" cy="6852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itle 1"/>
          <p:cNvSpPr txBox="1">
            <a:spLocks/>
          </p:cNvSpPr>
          <p:nvPr/>
        </p:nvSpPr>
        <p:spPr>
          <a:xfrm>
            <a:off x="0" y="0"/>
            <a:ext cx="9144000" cy="13716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Deliverables for DIAMOND Annual Sponsor </a:t>
            </a:r>
          </a:p>
        </p:txBody>
      </p:sp>
      <p:sp>
        <p:nvSpPr>
          <p:cNvPr id="2" name="Rectangle 1"/>
          <p:cNvSpPr/>
          <p:nvPr/>
        </p:nvSpPr>
        <p:spPr>
          <a:xfrm>
            <a:off x="-1" y="1371600"/>
            <a:ext cx="9144001" cy="954107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457200" lvl="0" indent="-457200" algn="ctr">
              <a:buFont typeface="Wingdings" pitchFamily="2" charset="2"/>
              <a:buChar char="v"/>
            </a:pP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Color ads in PHD Chamber Bulletin (Monthly)</a:t>
            </a:r>
            <a:b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12 Full </a:t>
            </a:r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Pages Worth- 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12*50,000= INR 6,00,000 </a:t>
            </a: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12275" y="2433613"/>
            <a:ext cx="3091350" cy="434818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930810" y="2422750"/>
            <a:ext cx="3108419" cy="439113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47854"/>
            <a:ext cx="1066800" cy="11304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3904" y="147854"/>
            <a:ext cx="1066800" cy="11304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10047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Premium Vector | Pink multi color sweet candy valentines wet wash splash  watercolor background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111"/>
          <a:stretch/>
        </p:blipFill>
        <p:spPr bwMode="auto">
          <a:xfrm>
            <a:off x="-1" y="-1"/>
            <a:ext cx="9144001" cy="6852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itle 1"/>
          <p:cNvSpPr txBox="1">
            <a:spLocks/>
          </p:cNvSpPr>
          <p:nvPr/>
        </p:nvSpPr>
        <p:spPr>
          <a:xfrm>
            <a:off x="0" y="0"/>
            <a:ext cx="9144000" cy="13716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Deliverables for DIAMOND Annual Sponsor </a:t>
            </a:r>
          </a:p>
        </p:txBody>
      </p:sp>
      <p:sp>
        <p:nvSpPr>
          <p:cNvPr id="2" name="Rectangle 1"/>
          <p:cNvSpPr/>
          <p:nvPr/>
        </p:nvSpPr>
        <p:spPr>
          <a:xfrm>
            <a:off x="0" y="1371600"/>
            <a:ext cx="9144000" cy="1200329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42900" lvl="0" indent="-342900" algn="ctr">
              <a:buFont typeface="Wingdings" pitchFamily="2" charset="2"/>
              <a:buChar char="v"/>
            </a:pP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Ads 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Knowledge Reports prepared by PHD Research Bureau</a:t>
            </a:r>
            <a:b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 Full Page Colored 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Ad (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First come first serve basis)</a:t>
            </a:r>
            <a:b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Worth- INR 2,00,000 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xmlns="" id="{3743D663-82EB-4BBF-817B-BC00B5B6174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3000" y="2819400"/>
            <a:ext cx="3200400" cy="3768332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xmlns="" id="{184ABFA7-751E-4115-9219-524241957A3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9312" y="2819400"/>
            <a:ext cx="3304088" cy="371520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47854"/>
            <a:ext cx="1066800" cy="11304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3904" y="147854"/>
            <a:ext cx="1066800" cy="11304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77997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Premium Vector | Pink multi color sweet candy valentines wet wash splash  watercolor background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111"/>
          <a:stretch/>
        </p:blipFill>
        <p:spPr bwMode="auto">
          <a:xfrm>
            <a:off x="-1" y="-1"/>
            <a:ext cx="9144001" cy="6852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itle 1"/>
          <p:cNvSpPr txBox="1">
            <a:spLocks/>
          </p:cNvSpPr>
          <p:nvPr/>
        </p:nvSpPr>
        <p:spPr>
          <a:xfrm>
            <a:off x="0" y="0"/>
            <a:ext cx="9144000" cy="13716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Deliverables for DIAMOND Annual Sponsor </a:t>
            </a:r>
          </a:p>
        </p:txBody>
      </p:sp>
      <p:sp>
        <p:nvSpPr>
          <p:cNvPr id="2" name="Rectangle 1"/>
          <p:cNvSpPr/>
          <p:nvPr/>
        </p:nvSpPr>
        <p:spPr>
          <a:xfrm>
            <a:off x="-1" y="1371600"/>
            <a:ext cx="9144001" cy="1200329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42900" lvl="0" indent="-342900" algn="ctr">
              <a:buFont typeface="Wingdings" pitchFamily="2" charset="2"/>
              <a:buChar char="v"/>
            </a:pP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Ads in 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MCM Directory &amp; all other PHDCCI Promotional Production like Calendar, Diary 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etc.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Full  Page Colored 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Ad, Worth- 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INR 1,00,000 for Color Ad</a:t>
            </a: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" y="2743200"/>
            <a:ext cx="2588807" cy="367423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727039" y="2743200"/>
            <a:ext cx="2634854" cy="372316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3100817"/>
            <a:ext cx="3563077" cy="2959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47854"/>
            <a:ext cx="1066800" cy="11304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3904" y="147854"/>
            <a:ext cx="1066800" cy="11304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5530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Premium Vector | Pink multi color sweet candy valentines wet wash splash  watercolor background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111"/>
          <a:stretch/>
        </p:blipFill>
        <p:spPr bwMode="auto">
          <a:xfrm>
            <a:off x="-1" y="-1"/>
            <a:ext cx="9144001" cy="6852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itle 1"/>
          <p:cNvSpPr txBox="1">
            <a:spLocks/>
          </p:cNvSpPr>
          <p:nvPr/>
        </p:nvSpPr>
        <p:spPr>
          <a:xfrm>
            <a:off x="0" y="0"/>
            <a:ext cx="9144000" cy="13716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Deliverables for DIAMOND Annual Sponsor </a:t>
            </a:r>
          </a:p>
        </p:txBody>
      </p:sp>
      <p:sp>
        <p:nvSpPr>
          <p:cNvPr id="2" name="Rectangle 1"/>
          <p:cNvSpPr/>
          <p:nvPr/>
        </p:nvSpPr>
        <p:spPr>
          <a:xfrm>
            <a:off x="-1" y="1371600"/>
            <a:ext cx="9144001" cy="830997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42900" lvl="0" indent="-342900" algn="ctr">
              <a:buFont typeface="Wingdings" pitchFamily="2" charset="2"/>
              <a:buChar char="v"/>
            </a:pP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Full  Page  Colored Ad 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Centre Page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in PHD Annual Report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Worth- INR 2,50,000</a:t>
            </a:r>
            <a:endParaRPr lang="en-US" sz="2400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387918" y="2636293"/>
            <a:ext cx="2804925" cy="3962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1524000" y="6629400"/>
            <a:ext cx="65532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Disclaimer- </a:t>
            </a:r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en-U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ummy sample, as there has been no ad published in the last 10 annual reports</a:t>
            </a:r>
            <a:endParaRPr 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AutoShape 2" descr="blob:https://web.whatsapp.com/8a85af4b-7aea-4540-bdd3-1486e887ff04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4099" name="Picture 3" descr="C:\Users\admin\Downloads\WhatsApp Image 2021-03-30 at 3.32.58 PM.jpe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2636293"/>
            <a:ext cx="2764393" cy="396240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47854"/>
            <a:ext cx="1066800" cy="11304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3904" y="147854"/>
            <a:ext cx="1066800" cy="11304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062591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Premium Vector | Pink multi color sweet candy valentines wet wash splash  watercolor background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111"/>
          <a:stretch/>
        </p:blipFill>
        <p:spPr bwMode="auto">
          <a:xfrm>
            <a:off x="-1" y="-1"/>
            <a:ext cx="9144001" cy="6852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itle 1"/>
          <p:cNvSpPr txBox="1">
            <a:spLocks/>
          </p:cNvSpPr>
          <p:nvPr/>
        </p:nvSpPr>
        <p:spPr>
          <a:xfrm>
            <a:off x="0" y="0"/>
            <a:ext cx="9144000" cy="13716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Deliverables for DIAMOND Annual Sponsor </a:t>
            </a:r>
          </a:p>
        </p:txBody>
      </p:sp>
      <p:sp>
        <p:nvSpPr>
          <p:cNvPr id="2" name="Rectangle 1"/>
          <p:cNvSpPr/>
          <p:nvPr/>
        </p:nvSpPr>
        <p:spPr>
          <a:xfrm>
            <a:off x="0" y="1371600"/>
            <a:ext cx="9144000" cy="46166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42900" lvl="0" indent="-342900" algn="ctr">
              <a:buFont typeface="Wingdings" pitchFamily="2" charset="2"/>
              <a:buChar char="v"/>
            </a:pP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Promoting Partner Testimonial on Post-Event Press Release</a:t>
            </a:r>
          </a:p>
        </p:txBody>
      </p:sp>
      <p:pic>
        <p:nvPicPr>
          <p:cNvPr id="11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43000" y="1981200"/>
            <a:ext cx="3087877" cy="475135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grpSp>
        <p:nvGrpSpPr>
          <p:cNvPr id="12" name="Group 11"/>
          <p:cNvGrpSpPr/>
          <p:nvPr/>
        </p:nvGrpSpPr>
        <p:grpSpPr>
          <a:xfrm>
            <a:off x="4800600" y="1981200"/>
            <a:ext cx="3350733" cy="4657091"/>
            <a:chOff x="4714875" y="1500174"/>
            <a:chExt cx="3929091" cy="5072098"/>
          </a:xfrm>
        </p:grpSpPr>
        <p:pic>
          <p:nvPicPr>
            <p:cNvPr id="13" name="Picture 12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4714875" y="1500174"/>
              <a:ext cx="3915151" cy="5072098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</p:pic>
        <p:sp>
          <p:nvSpPr>
            <p:cNvPr id="14" name="Rectangle 13"/>
            <p:cNvSpPr/>
            <p:nvPr/>
          </p:nvSpPr>
          <p:spPr>
            <a:xfrm>
              <a:off x="4714876" y="5715016"/>
              <a:ext cx="3929090" cy="857256"/>
            </a:xfrm>
            <a:prstGeom prst="rect">
              <a:avLst/>
            </a:prstGeom>
            <a:noFill/>
            <a:ln/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</p:grpSp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47854"/>
            <a:ext cx="1066800" cy="11304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3904" y="147854"/>
            <a:ext cx="1066800" cy="11304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79779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Premium Vector | Pink multi color sweet candy valentines wet wash splash  watercolor background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111"/>
          <a:stretch/>
        </p:blipFill>
        <p:spPr bwMode="auto">
          <a:xfrm>
            <a:off x="-1" y="-1"/>
            <a:ext cx="9144001" cy="6852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itle 1"/>
          <p:cNvSpPr txBox="1">
            <a:spLocks/>
          </p:cNvSpPr>
          <p:nvPr/>
        </p:nvSpPr>
        <p:spPr>
          <a:xfrm>
            <a:off x="0" y="0"/>
            <a:ext cx="9144000" cy="13716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Deliverables for DIAMOND Annual Sponsor </a:t>
            </a:r>
          </a:p>
        </p:txBody>
      </p:sp>
      <p:sp>
        <p:nvSpPr>
          <p:cNvPr id="2" name="Rectangle 1"/>
          <p:cNvSpPr/>
          <p:nvPr/>
        </p:nvSpPr>
        <p:spPr>
          <a:xfrm>
            <a:off x="-1" y="1371600"/>
            <a:ext cx="9144001" cy="830997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42900" lvl="0" indent="-342900" algn="ctr">
              <a:buFont typeface="Wingdings" pitchFamily="2" charset="2"/>
              <a:buChar char="v"/>
            </a:pP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Prominent Placement of Company Logo in Half/Full Page Event Print 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Ad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Worth- </a:t>
            </a:r>
            <a:r>
              <a:rPr lang="en-US" sz="24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INR 1,00,000 – </a:t>
            </a:r>
            <a:r>
              <a:rPr lang="en-US" sz="2400" b="1" i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2,00,000)</a:t>
            </a:r>
            <a:endParaRPr lang="en-US" sz="2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36216" y="2667000"/>
            <a:ext cx="2807184" cy="4114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pic>
        <p:nvPicPr>
          <p:cNvPr id="12" name="Picture 9"/>
          <p:cNvPicPr>
            <a:picLocks noChangeAspect="1" noChangeArrowheads="1"/>
          </p:cNvPicPr>
          <p:nvPr/>
        </p:nvPicPr>
        <p:blipFill>
          <a:blip r:embed="rId4"/>
          <a:srcRect l="3333" r="6667" b="4167"/>
          <a:stretch>
            <a:fillRect/>
          </a:stretch>
        </p:blipFill>
        <p:spPr bwMode="auto">
          <a:xfrm>
            <a:off x="4648200" y="2667000"/>
            <a:ext cx="3083293" cy="4114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47854"/>
            <a:ext cx="1066800" cy="11304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3904" y="147854"/>
            <a:ext cx="1066800" cy="11304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572560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Premium Vector | Pink multi color sweet candy valentines wet wash splash  watercolor background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111"/>
          <a:stretch/>
        </p:blipFill>
        <p:spPr bwMode="auto">
          <a:xfrm>
            <a:off x="-1" y="-1"/>
            <a:ext cx="9144001" cy="6852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itle 1"/>
          <p:cNvSpPr txBox="1">
            <a:spLocks/>
          </p:cNvSpPr>
          <p:nvPr/>
        </p:nvSpPr>
        <p:spPr>
          <a:xfrm>
            <a:off x="0" y="0"/>
            <a:ext cx="9144000" cy="13716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Deliverables for DIAMOND Annual Sponsor </a:t>
            </a:r>
          </a:p>
        </p:txBody>
      </p:sp>
      <p:sp>
        <p:nvSpPr>
          <p:cNvPr id="2" name="Rectangle 1"/>
          <p:cNvSpPr/>
          <p:nvPr/>
        </p:nvSpPr>
        <p:spPr>
          <a:xfrm>
            <a:off x="-1" y="1371600"/>
            <a:ext cx="9144001" cy="830997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42900" lvl="0" indent="-342900" algn="ctr">
              <a:buFont typeface="Wingdings" pitchFamily="2" charset="2"/>
              <a:buChar char="v"/>
            </a:pP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Brief 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Introduction (1-2 page) of Sponsor about their Organization, for uploading on LinkedIn with PHD Event Banner</a:t>
            </a: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00200" y="2286000"/>
            <a:ext cx="2685350" cy="438417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xmlns="" id="{BE911396-A29E-4AC1-A45D-3D4226B9349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4400" y="2286000"/>
            <a:ext cx="2914757" cy="4384179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47854"/>
            <a:ext cx="1066800" cy="11304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3904" y="147854"/>
            <a:ext cx="1066800" cy="11304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82818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Premium Vector | Pink multi color sweet candy valentines wet wash splash  watercolor background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111"/>
          <a:stretch/>
        </p:blipFill>
        <p:spPr bwMode="auto">
          <a:xfrm>
            <a:off x="-1" y="-1"/>
            <a:ext cx="9144001" cy="6852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itle 1"/>
          <p:cNvSpPr txBox="1">
            <a:spLocks/>
          </p:cNvSpPr>
          <p:nvPr/>
        </p:nvSpPr>
        <p:spPr>
          <a:xfrm>
            <a:off x="0" y="0"/>
            <a:ext cx="9144000" cy="13716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Deliverables for DIAMOND Annual Sponsor </a:t>
            </a:r>
          </a:p>
        </p:txBody>
      </p:sp>
      <p:sp>
        <p:nvSpPr>
          <p:cNvPr id="2" name="Rectangle 1"/>
          <p:cNvSpPr/>
          <p:nvPr/>
        </p:nvSpPr>
        <p:spPr>
          <a:xfrm>
            <a:off x="-1" y="1371600"/>
            <a:ext cx="9144001" cy="830997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42900" lvl="0" indent="-342900" algn="ctr">
              <a:buFont typeface="Wingdings" pitchFamily="2" charset="2"/>
              <a:buChar char="v"/>
            </a:pP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Shoot-out Video of the Company’s Representative to be uploaded on all Social Media Handles during Event Promotions</a:t>
            </a:r>
          </a:p>
        </p:txBody>
      </p:sp>
      <p:pic>
        <p:nvPicPr>
          <p:cNvPr id="11" name="Picture 9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96966" y="2819400"/>
            <a:ext cx="3951234" cy="3124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pic>
        <p:nvPicPr>
          <p:cNvPr id="12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953000" y="2819401"/>
            <a:ext cx="3496513" cy="312419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47854"/>
            <a:ext cx="1066800" cy="11304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3904" y="147854"/>
            <a:ext cx="1066800" cy="11304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47917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Premium Vector | Pink multi color sweet candy valentines wet wash splash  watercolor background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111"/>
          <a:stretch/>
        </p:blipFill>
        <p:spPr bwMode="auto">
          <a:xfrm>
            <a:off x="-1" y="-1"/>
            <a:ext cx="9144001" cy="6852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itle 1"/>
          <p:cNvSpPr txBox="1">
            <a:spLocks/>
          </p:cNvSpPr>
          <p:nvPr/>
        </p:nvSpPr>
        <p:spPr>
          <a:xfrm>
            <a:off x="0" y="0"/>
            <a:ext cx="9144000" cy="13716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Deliverables for DIAMOND Annual Sponsor </a:t>
            </a:r>
          </a:p>
        </p:txBody>
      </p:sp>
      <p:sp>
        <p:nvSpPr>
          <p:cNvPr id="2" name="Rectangle 1"/>
          <p:cNvSpPr/>
          <p:nvPr/>
        </p:nvSpPr>
        <p:spPr>
          <a:xfrm>
            <a:off x="2276" y="1371600"/>
            <a:ext cx="9144000" cy="830997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42900" lvl="0" indent="-342900" algn="ctr">
              <a:buFont typeface="Wingdings" pitchFamily="2" charset="2"/>
              <a:buChar char="v"/>
            </a:pP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Free 30 Exhibitor Stall in Virtual Exhibitions which will be organized by 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PHDCCI (</a:t>
            </a:r>
            <a:r>
              <a:rPr lang="en-US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Worth </a:t>
            </a:r>
            <a:r>
              <a:rPr lang="en-US" sz="24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Rs. </a:t>
            </a:r>
            <a:r>
              <a:rPr lang="en-US" sz="24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6,00,000/-)</a:t>
            </a:r>
            <a:endParaRPr lang="en-US" sz="24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2666999"/>
            <a:ext cx="5410200" cy="406060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47854"/>
            <a:ext cx="1066800" cy="11304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3904" y="147854"/>
            <a:ext cx="1066800" cy="11304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8210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Premium Vector | Pink multi color sweet candy valentines wet wash splash  watercolor background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111"/>
          <a:stretch/>
        </p:blipFill>
        <p:spPr bwMode="auto">
          <a:xfrm>
            <a:off x="-1" y="-1"/>
            <a:ext cx="9144001" cy="6852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itle 1"/>
          <p:cNvSpPr txBox="1">
            <a:spLocks/>
          </p:cNvSpPr>
          <p:nvPr/>
        </p:nvSpPr>
        <p:spPr>
          <a:xfrm>
            <a:off x="0" y="0"/>
            <a:ext cx="9144000" cy="13716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Deliverables for DIAMOND Annual Sponsor </a:t>
            </a:r>
          </a:p>
        </p:txBody>
      </p:sp>
      <p:sp>
        <p:nvSpPr>
          <p:cNvPr id="2" name="Rectangle 1"/>
          <p:cNvSpPr/>
          <p:nvPr/>
        </p:nvSpPr>
        <p:spPr>
          <a:xfrm>
            <a:off x="-1" y="1371600"/>
            <a:ext cx="9144001" cy="954107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457200" lvl="0" indent="-457200" algn="ctr">
              <a:buFont typeface="Wingdings" pitchFamily="2" charset="2"/>
              <a:buChar char="v"/>
            </a:pP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Placement of Company’s Logo in the Picture Frame </a:t>
            </a:r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shared in Media along with 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Press </a:t>
            </a:r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Release</a:t>
            </a:r>
            <a:endParaRPr 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Picture 4" descr="C:\Users\Siimran\Desktop\AGM\AGM- Role of Women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0773" y="4673834"/>
            <a:ext cx="3532029" cy="2031766"/>
          </a:xfrm>
          <a:prstGeom prst="rect">
            <a:avLst/>
          </a:prstGeom>
          <a:noFill/>
        </p:spPr>
      </p:pic>
      <p:pic>
        <p:nvPicPr>
          <p:cNvPr id="12" name="Picture 5" descr="C:\Users\Siimran\Desktop\AGM\Inaugral Session- AGM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0774" y="2452793"/>
            <a:ext cx="3532029" cy="2119208"/>
          </a:xfrm>
          <a:prstGeom prst="rect">
            <a:avLst/>
          </a:prstGeom>
          <a:noFill/>
        </p:spPr>
      </p:pic>
      <p:pic>
        <p:nvPicPr>
          <p:cNvPr id="13" name="Picture 1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800601" y="4673834"/>
            <a:ext cx="3428999" cy="203176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pic>
        <p:nvPicPr>
          <p:cNvPr id="14" name="Picture 19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800601" y="2452792"/>
            <a:ext cx="3429000" cy="211920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47854"/>
            <a:ext cx="1066800" cy="11304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3904" y="147854"/>
            <a:ext cx="1066800" cy="11304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99720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Premium Vector | Pink multi color sweet candy valentines wet wash splash  watercolor background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111"/>
          <a:stretch/>
        </p:blipFill>
        <p:spPr bwMode="auto">
          <a:xfrm>
            <a:off x="-1" y="-1"/>
            <a:ext cx="9144001" cy="6852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itle 1"/>
          <p:cNvSpPr txBox="1">
            <a:spLocks/>
          </p:cNvSpPr>
          <p:nvPr/>
        </p:nvSpPr>
        <p:spPr>
          <a:xfrm>
            <a:off x="0" y="0"/>
            <a:ext cx="9144000" cy="13716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Deliverables for DIAMOND Annual Sponsor </a:t>
            </a:r>
          </a:p>
        </p:txBody>
      </p:sp>
      <p:sp>
        <p:nvSpPr>
          <p:cNvPr id="2" name="Rectangle 1"/>
          <p:cNvSpPr/>
          <p:nvPr/>
        </p:nvSpPr>
        <p:spPr>
          <a:xfrm>
            <a:off x="-1" y="1371600"/>
            <a:ext cx="9144001" cy="46166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42900" lvl="0" indent="-342900" algn="ctr">
              <a:buFont typeface="Wingdings" pitchFamily="2" charset="2"/>
              <a:buChar char="v"/>
            </a:pP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Company Logo in the AGM &amp; Flagship Event Invitation Cards</a:t>
            </a:r>
          </a:p>
        </p:txBody>
      </p:sp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3"/>
          <a:srcRect l="2582" t="2582" b="2564"/>
          <a:stretch>
            <a:fillRect/>
          </a:stretch>
        </p:blipFill>
        <p:spPr bwMode="auto">
          <a:xfrm>
            <a:off x="228600" y="2514601"/>
            <a:ext cx="2955096" cy="320039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pic>
        <p:nvPicPr>
          <p:cNvPr id="12" name="Picture 5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124200" y="2514602"/>
            <a:ext cx="2903265" cy="320039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pic>
        <p:nvPicPr>
          <p:cNvPr id="13" name="Picture 6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930588" y="2514601"/>
            <a:ext cx="2908612" cy="320039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47854"/>
            <a:ext cx="1066800" cy="11304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3904" y="147854"/>
            <a:ext cx="1066800" cy="11304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88942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Premium Vector | Pink multi color sweet candy valentines wet wash splash  watercolor background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111"/>
          <a:stretch/>
        </p:blipFill>
        <p:spPr bwMode="auto">
          <a:xfrm>
            <a:off x="-1" y="-1"/>
            <a:ext cx="9144001" cy="6852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itle 1"/>
          <p:cNvSpPr txBox="1">
            <a:spLocks/>
          </p:cNvSpPr>
          <p:nvPr/>
        </p:nvSpPr>
        <p:spPr>
          <a:xfrm>
            <a:off x="0" y="0"/>
            <a:ext cx="9144000" cy="13716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Deliverables for DIAMOND Annual Sponsor </a:t>
            </a:r>
          </a:p>
        </p:txBody>
      </p:sp>
      <p:sp>
        <p:nvSpPr>
          <p:cNvPr id="2" name="Rectangle 1"/>
          <p:cNvSpPr/>
          <p:nvPr/>
        </p:nvSpPr>
        <p:spPr>
          <a:xfrm>
            <a:off x="-1" y="1371600"/>
            <a:ext cx="9144001" cy="769441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42900" lvl="0" indent="-342900">
              <a:buFont typeface="Wingdings" pitchFamily="2" charset="2"/>
              <a:buChar char="v"/>
            </a:pPr>
            <a: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Preferred Sponsor logo visibility in Events &amp; Event Highlight Telecasted on Premium Business Electronic </a:t>
            </a:r>
            <a:r>
              <a:rPr lang="en-US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Channels  (</a:t>
            </a:r>
            <a:r>
              <a:rPr lang="en-US" sz="2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Worth- </a:t>
            </a:r>
            <a:r>
              <a:rPr lang="en-US" sz="2200" b="1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INR </a:t>
            </a:r>
            <a:r>
              <a:rPr lang="en-US" sz="2200" b="1" i="1" dirty="0" smtClean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8,00,000)</a:t>
            </a:r>
            <a:endParaRPr lang="en-US" sz="22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" y="3429000"/>
            <a:ext cx="4429156" cy="307183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pic>
        <p:nvPicPr>
          <p:cNvPr id="12" name="Picture 6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724400" y="3429000"/>
            <a:ext cx="4214842" cy="307617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sp>
        <p:nvSpPr>
          <p:cNvPr id="13" name="TextBox 12"/>
          <p:cNvSpPr txBox="1"/>
          <p:nvPr/>
        </p:nvSpPr>
        <p:spPr>
          <a:xfrm>
            <a:off x="-1" y="2133600"/>
            <a:ext cx="9144001" cy="58477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IN" sz="1600" i="1" dirty="0">
                <a:latin typeface="Times New Roman" pitchFamily="18" charset="0"/>
                <a:cs typeface="Times New Roman" pitchFamily="18" charset="0"/>
              </a:rPr>
              <a:t>Our sponsors got visibility in the starting, middle and ending of the  event showcase which was aired on ET Now that witnessed a viewership of more than thousand viewers Pan-India.</a:t>
            </a:r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47854"/>
            <a:ext cx="1066800" cy="11304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3904" y="147854"/>
            <a:ext cx="1066800" cy="11304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33020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Premium Vector | Pink multi color sweet candy valentines wet wash splash  watercolor background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111"/>
          <a:stretch/>
        </p:blipFill>
        <p:spPr bwMode="auto">
          <a:xfrm>
            <a:off x="-1" y="-1"/>
            <a:ext cx="9144001" cy="6852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itle 1"/>
          <p:cNvSpPr txBox="1">
            <a:spLocks/>
          </p:cNvSpPr>
          <p:nvPr/>
        </p:nvSpPr>
        <p:spPr>
          <a:xfrm>
            <a:off x="0" y="0"/>
            <a:ext cx="9144000" cy="13716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Deliverables for DIAMOND Annual Sponsor </a:t>
            </a:r>
          </a:p>
        </p:txBody>
      </p:sp>
      <p:sp>
        <p:nvSpPr>
          <p:cNvPr id="2" name="Rectangle 1"/>
          <p:cNvSpPr/>
          <p:nvPr/>
        </p:nvSpPr>
        <p:spPr>
          <a:xfrm>
            <a:off x="-1" y="1371600"/>
            <a:ext cx="9144001" cy="769441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42900" lvl="0" indent="-342900" algn="ctr">
              <a:buFont typeface="Wingdings" pitchFamily="2" charset="2"/>
              <a:buChar char="v"/>
            </a:pPr>
            <a:r>
              <a:rPr lang="en-US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Sponsor Logo prominently displayed on Virtual Backdrops &amp; other Presentations</a:t>
            </a:r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47854"/>
            <a:ext cx="1066800" cy="11304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3904" y="147854"/>
            <a:ext cx="1066800" cy="11304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2286000"/>
            <a:ext cx="6248400" cy="434825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49834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Premium Vector | Pink multi color sweet candy valentines wet wash splash  watercolor background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111"/>
          <a:stretch/>
        </p:blipFill>
        <p:spPr bwMode="auto">
          <a:xfrm>
            <a:off x="-1" y="-1"/>
            <a:ext cx="9144001" cy="6852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itle 1"/>
          <p:cNvSpPr txBox="1">
            <a:spLocks/>
          </p:cNvSpPr>
          <p:nvPr/>
        </p:nvSpPr>
        <p:spPr>
          <a:xfrm>
            <a:off x="0" y="0"/>
            <a:ext cx="9144000" cy="13716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Deliverables for DIAMOND Annual Sponsor </a:t>
            </a:r>
          </a:p>
        </p:txBody>
      </p:sp>
      <p:sp>
        <p:nvSpPr>
          <p:cNvPr id="2" name="Rectangle 1"/>
          <p:cNvSpPr/>
          <p:nvPr/>
        </p:nvSpPr>
        <p:spPr>
          <a:xfrm>
            <a:off x="-1" y="1371600"/>
            <a:ext cx="9144001" cy="430887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42900" lvl="0" indent="-342900" algn="ctr">
              <a:buFont typeface="Wingdings" pitchFamily="2" charset="2"/>
              <a:buChar char="v"/>
            </a:pPr>
            <a:r>
              <a:rPr lang="en-US" sz="2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Live Ticker on PHD Chamber of Commerce and Industry’s website </a:t>
            </a:r>
            <a:endParaRPr lang="en-US" sz="2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47854"/>
            <a:ext cx="1066800" cy="11304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3904" y="147854"/>
            <a:ext cx="1066800" cy="11304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1" descr="image001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63" t="8881" r="1388" b="7699"/>
          <a:stretch/>
        </p:blipFill>
        <p:spPr bwMode="auto">
          <a:xfrm>
            <a:off x="173813" y="2209800"/>
            <a:ext cx="8741587" cy="42672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36930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Premium Vector | Pink multi color sweet candy valentines wet wash splash  watercolor background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111"/>
          <a:stretch/>
        </p:blipFill>
        <p:spPr bwMode="auto">
          <a:xfrm>
            <a:off x="-1" y="-1"/>
            <a:ext cx="9144001" cy="6852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8" name="Diagram 7"/>
          <p:cNvGraphicFramePr/>
          <p:nvPr>
            <p:extLst>
              <p:ext uri="{D42A27DB-BD31-4B8C-83A1-F6EECF244321}">
                <p14:modId xmlns:p14="http://schemas.microsoft.com/office/powerpoint/2010/main" val="420970706"/>
              </p:ext>
            </p:extLst>
          </p:nvPr>
        </p:nvGraphicFramePr>
        <p:xfrm>
          <a:off x="76199" y="1758078"/>
          <a:ext cx="8991601" cy="51761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9" name="Title 1"/>
          <p:cNvSpPr txBox="1">
            <a:spLocks/>
          </p:cNvSpPr>
          <p:nvPr/>
        </p:nvSpPr>
        <p:spPr>
          <a:xfrm>
            <a:off x="0" y="0"/>
            <a:ext cx="9144000" cy="13716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Deliverables for DIAMOND Annual Sponsor </a:t>
            </a:r>
          </a:p>
        </p:txBody>
      </p:sp>
      <p:sp>
        <p:nvSpPr>
          <p:cNvPr id="7" name="Rectangle 6"/>
          <p:cNvSpPr/>
          <p:nvPr/>
        </p:nvSpPr>
        <p:spPr>
          <a:xfrm>
            <a:off x="-1" y="1371600"/>
            <a:ext cx="9144001" cy="523220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42900" lvl="0" indent="-342900" algn="ctr">
              <a:buFont typeface="Wingdings" pitchFamily="2" charset="2"/>
              <a:buChar char="v"/>
            </a:pPr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Additional </a:t>
            </a:r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Attractive 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enefits </a:t>
            </a:r>
            <a:r>
              <a:rPr 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</a:t>
            </a:r>
            <a:r>
              <a:rPr lang="en-US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ffered</a:t>
            </a:r>
            <a:endParaRPr lang="en-US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47854"/>
            <a:ext cx="1066800" cy="11304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3904" y="147854"/>
            <a:ext cx="1066800" cy="11304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69167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Premium Vector | Pink multi color sweet candy valentines wet wash splash  watercolor background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111"/>
          <a:stretch/>
        </p:blipFill>
        <p:spPr bwMode="auto">
          <a:xfrm>
            <a:off x="-1" y="-1"/>
            <a:ext cx="9144001" cy="6852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itle 1"/>
          <p:cNvSpPr txBox="1">
            <a:spLocks/>
          </p:cNvSpPr>
          <p:nvPr/>
        </p:nvSpPr>
        <p:spPr>
          <a:xfrm>
            <a:off x="0" y="0"/>
            <a:ext cx="9144000" cy="137160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Deliverables for DIAMOND Annual Sponsor </a:t>
            </a:r>
          </a:p>
        </p:txBody>
      </p:sp>
      <p:sp>
        <p:nvSpPr>
          <p:cNvPr id="2" name="Oval 1"/>
          <p:cNvSpPr/>
          <p:nvPr/>
        </p:nvSpPr>
        <p:spPr>
          <a:xfrm>
            <a:off x="1904999" y="1828800"/>
            <a:ext cx="5334000" cy="4572000"/>
          </a:xfrm>
          <a:prstGeom prst="ellipse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 b="1" i="1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600" b="1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Total Yearly Worth for Membership- INR 51,00,000/-</a:t>
            </a:r>
            <a:r>
              <a:rPr lang="en-US" sz="3600" b="1" i="1" baseline="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3600" b="1" i="1" baseline="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approx</a:t>
            </a:r>
            <a:r>
              <a:rPr lang="en-US" sz="3600" b="1" i="1" baseline="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sz="3600" b="1" i="1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sz="3600" b="1" i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47854"/>
            <a:ext cx="1066800" cy="11304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3904" y="147854"/>
            <a:ext cx="1066800" cy="11304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8209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181</TotalTime>
  <Words>645</Words>
  <Application>Microsoft Office PowerPoint</Application>
  <PresentationFormat>On-screen Show (4:3)</PresentationFormat>
  <Paragraphs>65</Paragraphs>
  <Slides>25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6" baseType="lpstr">
      <vt:lpstr>Office Theme</vt:lpstr>
      <vt:lpstr>Deliverables for  Esteemed Diamond Annual Sponsor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</dc:creator>
  <cp:lastModifiedBy>admin</cp:lastModifiedBy>
  <cp:revision>18</cp:revision>
  <dcterms:created xsi:type="dcterms:W3CDTF">2021-03-23T09:47:43Z</dcterms:created>
  <dcterms:modified xsi:type="dcterms:W3CDTF">2021-03-31T11:33:31Z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name="NXPowerLiteLastOptimized" pid="2">
    <vt:lpwstr>1677367</vt:lpwstr>
  </property>
  <property fmtid="{D5CDD505-2E9C-101B-9397-08002B2CF9AE}" name="NXPowerLiteSettings" pid="3">
    <vt:lpwstr>C7000400038000</vt:lpwstr>
  </property>
  <property fmtid="{D5CDD505-2E9C-101B-9397-08002B2CF9AE}" name="NXPowerLiteVersion" pid="4">
    <vt:lpwstr>S9.0.3</vt:lpwstr>
  </property>
</Properties>
</file>